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94" r:id="rId23"/>
    <p:sldId id="295" r:id="rId24"/>
    <p:sldId id="282" r:id="rId25"/>
    <p:sldId id="283" r:id="rId26"/>
    <p:sldId id="288" r:id="rId27"/>
    <p:sldId id="289" r:id="rId28"/>
    <p:sldId id="291" r:id="rId29"/>
    <p:sldId id="290" r:id="rId30"/>
    <p:sldId id="296" r:id="rId31"/>
    <p:sldId id="297" r:id="rId32"/>
    <p:sldId id="293" r:id="rId33"/>
    <p:sldId id="298" r:id="rId34"/>
    <p:sldId id="299" r:id="rId35"/>
    <p:sldId id="300" r:id="rId36"/>
    <p:sldId id="301" r:id="rId37"/>
    <p:sldId id="302" r:id="rId38"/>
    <p:sldId id="303" r:id="rId39"/>
    <p:sldId id="304" r:id="rId40"/>
    <p:sldId id="305" r:id="rId41"/>
    <p:sldId id="306" r:id="rId42"/>
    <p:sldId id="307" r:id="rId43"/>
    <p:sldId id="308" r:id="rId44"/>
    <p:sldId id="309" r:id="rId45"/>
    <p:sldId id="310" r:id="rId46"/>
    <p:sldId id="311" r:id="rId47"/>
    <p:sldId id="312" r:id="rId48"/>
    <p:sldId id="314" r:id="rId49"/>
    <p:sldId id="315" r:id="rId50"/>
    <p:sldId id="313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6" r:id="rId62"/>
    <p:sldId id="327" r:id="rId63"/>
    <p:sldId id="328" r:id="rId64"/>
    <p:sldId id="329" r:id="rId65"/>
    <p:sldId id="330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8DFAB21-5DA5-4CCB-B6BD-B668F3761577}">
          <p14:sldIdLst>
            <p14:sldId id="256"/>
          </p14:sldIdLst>
        </p14:section>
        <p14:section name="ExcelFundamentalsfordataanalysis" id="{2F5B3386-58C3-4385-9966-5183BFAE4268}">
          <p14:sldIdLst>
            <p14:sldId id="257"/>
            <p14:sldId id="258"/>
            <p14:sldId id="259"/>
          </p14:sldIdLst>
        </p14:section>
        <p14:section name="SPlit" id="{3AA797B5-98FB-404B-BC87-8C2395722CAC}">
          <p14:sldIdLst>
            <p14:sldId id="260"/>
            <p14:sldId id="261"/>
            <p14:sldId id="262"/>
            <p14:sldId id="263"/>
          </p14:sldIdLst>
        </p14:section>
        <p14:section name="cleanning data and chaning case" id="{F69A512B-8783-4AA1-A4DF-F14F0A9A0E6D}">
          <p14:sldIdLst>
            <p14:sldId id="264"/>
            <p14:sldId id="265"/>
            <p14:sldId id="266"/>
            <p14:sldId id="267"/>
          </p14:sldIdLst>
        </p14:section>
        <p14:section name="Text Number convertion" id="{6FB35C37-0262-4F00-B1FE-44BEC0CDE870}">
          <p14:sldIdLst>
            <p14:sldId id="268"/>
            <p14:sldId id="269"/>
            <p14:sldId id="270"/>
            <p14:sldId id="271"/>
          </p14:sldIdLst>
        </p14:section>
        <p14:section name="WORKDAY" id="{19FB0E9C-143B-4EFD-B511-DDBC19321303}">
          <p14:sldIdLst>
            <p14:sldId id="272"/>
            <p14:sldId id="273"/>
            <p14:sldId id="274"/>
            <p14:sldId id="275"/>
            <p14:sldId id="276"/>
          </p14:sldIdLst>
        </p14:section>
        <p14:section name="Names" id="{B5D6E2B4-437F-4245-B60C-CAA0CE643B4E}">
          <p14:sldIdLst>
            <p14:sldId id="294"/>
            <p14:sldId id="295"/>
            <p14:sldId id="282"/>
          </p14:sldIdLst>
        </p14:section>
        <p14:section name="Data Validation" id="{63F3BAE3-11C6-4FEF-B5E9-846AAD46D532}">
          <p14:sldIdLst>
            <p14:sldId id="283"/>
          </p14:sldIdLst>
        </p14:section>
        <p14:section name="Sorting and Filtering tables" id="{16856C88-8B41-4D32-BA7B-8A4AE18B44D8}">
          <p14:sldIdLst>
            <p14:sldId id="288"/>
            <p14:sldId id="289"/>
          </p14:sldIdLst>
        </p14:section>
        <p14:section name="IF statement" id="{EE722C62-9D8A-4734-AC97-F51CEC96BD2A}">
          <p14:sldIdLst>
            <p14:sldId id="291"/>
          </p14:sldIdLst>
        </p14:section>
        <p14:section name="Vlookup" id="{E22BCE1A-29BF-4690-A2B2-1AFD4BCF26F5}">
          <p14:sldIdLst>
            <p14:sldId id="290"/>
            <p14:sldId id="296"/>
            <p14:sldId id="297"/>
          </p14:sldIdLst>
        </p14:section>
        <p14:section name="Data Visualization(week 6)" id="{B40F618F-E6BB-40DC-BC15-47376CA06EB1}">
          <p14:sldIdLst>
            <p14:sldId id="293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4"/>
            <p14:sldId id="315"/>
            <p14:sldId id="313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287" autoAdjust="0"/>
    <p:restoredTop sz="94660"/>
  </p:normalViewPr>
  <p:slideViewPr>
    <p:cSldViewPr snapToGrid="0">
      <p:cViewPr varScale="1">
        <p:scale>
          <a:sx n="58" d="100"/>
          <a:sy n="58" d="100"/>
        </p:scale>
        <p:origin x="5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xuliu102\OneDrive%20-%20Advanced%20Micro%20Devices%20Inc\Unity_coursera\Excel\ExcelFundamentalsfordataanalysis\week2_datavisualization\225%20-%20Scatter%20and%20bubble%20char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GDP Per</a:t>
            </a:r>
            <a:r>
              <a:rPr lang="en-US" baseline="0"/>
              <a:t> Capi vs Emission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ubbleChart>
        <c:varyColors val="0"/>
        <c:ser>
          <c:idx val="0"/>
          <c:order val="0"/>
          <c:spPr>
            <a:solidFill>
              <a:schemeClr val="accent1"/>
            </a:solidFill>
            <a:ln w="38100">
              <a:noFill/>
            </a:ln>
            <a:effectLst/>
          </c:spPr>
          <c:invertIfNegative val="0"/>
          <c:dLbls>
            <c:delete val="1"/>
          </c:dLbls>
          <c:xVal>
            <c:numRef>
              <c:f>'Scatter &amp; Bubble'!$B$4:$B$165</c:f>
              <c:numCache>
                <c:formatCode>General</c:formatCode>
                <c:ptCount val="162"/>
                <c:pt idx="0">
                  <c:v>589</c:v>
                </c:pt>
                <c:pt idx="1">
                  <c:v>665</c:v>
                </c:pt>
                <c:pt idx="2">
                  <c:v>829</c:v>
                </c:pt>
                <c:pt idx="3">
                  <c:v>836</c:v>
                </c:pt>
                <c:pt idx="4">
                  <c:v>925</c:v>
                </c:pt>
                <c:pt idx="5">
                  <c:v>1112</c:v>
                </c:pt>
                <c:pt idx="6">
                  <c:v>1113</c:v>
                </c:pt>
                <c:pt idx="7">
                  <c:v>1381</c:v>
                </c:pt>
                <c:pt idx="8">
                  <c:v>1400</c:v>
                </c:pt>
                <c:pt idx="9">
                  <c:v>1417</c:v>
                </c:pt>
                <c:pt idx="10">
                  <c:v>1436</c:v>
                </c:pt>
                <c:pt idx="11">
                  <c:v>1483</c:v>
                </c:pt>
                <c:pt idx="12">
                  <c:v>1534</c:v>
                </c:pt>
                <c:pt idx="13">
                  <c:v>1594</c:v>
                </c:pt>
                <c:pt idx="14">
                  <c:v>1619</c:v>
                </c:pt>
                <c:pt idx="15">
                  <c:v>1635</c:v>
                </c:pt>
                <c:pt idx="16">
                  <c:v>1702</c:v>
                </c:pt>
                <c:pt idx="17">
                  <c:v>1728</c:v>
                </c:pt>
                <c:pt idx="18">
                  <c:v>1758</c:v>
                </c:pt>
                <c:pt idx="19">
                  <c:v>1788</c:v>
                </c:pt>
                <c:pt idx="20">
                  <c:v>1929</c:v>
                </c:pt>
                <c:pt idx="21">
                  <c:v>1980</c:v>
                </c:pt>
                <c:pt idx="22">
                  <c:v>2080</c:v>
                </c:pt>
                <c:pt idx="23">
                  <c:v>2189</c:v>
                </c:pt>
                <c:pt idx="24">
                  <c:v>2403</c:v>
                </c:pt>
                <c:pt idx="25">
                  <c:v>2435</c:v>
                </c:pt>
                <c:pt idx="26">
                  <c:v>2506</c:v>
                </c:pt>
                <c:pt idx="27">
                  <c:v>2660</c:v>
                </c:pt>
                <c:pt idx="28">
                  <c:v>2767</c:v>
                </c:pt>
                <c:pt idx="29">
                  <c:v>2828</c:v>
                </c:pt>
                <c:pt idx="30">
                  <c:v>3064</c:v>
                </c:pt>
                <c:pt idx="31">
                  <c:v>3091</c:v>
                </c:pt>
                <c:pt idx="32">
                  <c:v>3169</c:v>
                </c:pt>
                <c:pt idx="33">
                  <c:v>3251</c:v>
                </c:pt>
                <c:pt idx="34">
                  <c:v>3395</c:v>
                </c:pt>
                <c:pt idx="35">
                  <c:v>3407</c:v>
                </c:pt>
                <c:pt idx="36">
                  <c:v>3479</c:v>
                </c:pt>
                <c:pt idx="37">
                  <c:v>3604</c:v>
                </c:pt>
                <c:pt idx="38">
                  <c:v>3624</c:v>
                </c:pt>
                <c:pt idx="39">
                  <c:v>3651</c:v>
                </c:pt>
                <c:pt idx="40">
                  <c:v>3878</c:v>
                </c:pt>
                <c:pt idx="41">
                  <c:v>3991</c:v>
                </c:pt>
                <c:pt idx="42">
                  <c:v>4796</c:v>
                </c:pt>
                <c:pt idx="43">
                  <c:v>4879</c:v>
                </c:pt>
                <c:pt idx="44">
                  <c:v>5045</c:v>
                </c:pt>
                <c:pt idx="45">
                  <c:v>5223</c:v>
                </c:pt>
                <c:pt idx="46">
                  <c:v>5284</c:v>
                </c:pt>
                <c:pt idx="47">
                  <c:v>5360</c:v>
                </c:pt>
                <c:pt idx="48">
                  <c:v>5859</c:v>
                </c:pt>
                <c:pt idx="49">
                  <c:v>5974</c:v>
                </c:pt>
                <c:pt idx="50">
                  <c:v>6062</c:v>
                </c:pt>
                <c:pt idx="51">
                  <c:v>6068</c:v>
                </c:pt>
                <c:pt idx="52">
                  <c:v>6125</c:v>
                </c:pt>
                <c:pt idx="53">
                  <c:v>6355</c:v>
                </c:pt>
                <c:pt idx="54">
                  <c:v>6418</c:v>
                </c:pt>
                <c:pt idx="55">
                  <c:v>7084</c:v>
                </c:pt>
                <c:pt idx="56">
                  <c:v>7221</c:v>
                </c:pt>
                <c:pt idx="57">
                  <c:v>7410</c:v>
                </c:pt>
                <c:pt idx="58">
                  <c:v>7881</c:v>
                </c:pt>
                <c:pt idx="59">
                  <c:v>8039</c:v>
                </c:pt>
                <c:pt idx="60">
                  <c:v>8096</c:v>
                </c:pt>
                <c:pt idx="61">
                  <c:v>8280</c:v>
                </c:pt>
                <c:pt idx="62">
                  <c:v>8453</c:v>
                </c:pt>
                <c:pt idx="63">
                  <c:v>8786</c:v>
                </c:pt>
                <c:pt idx="64">
                  <c:v>9214</c:v>
                </c:pt>
                <c:pt idx="65">
                  <c:v>9376</c:v>
                </c:pt>
                <c:pt idx="66">
                  <c:v>9550</c:v>
                </c:pt>
                <c:pt idx="67">
                  <c:v>9746</c:v>
                </c:pt>
                <c:pt idx="68">
                  <c:v>10080</c:v>
                </c:pt>
                <c:pt idx="69">
                  <c:v>10233</c:v>
                </c:pt>
                <c:pt idx="70">
                  <c:v>10342</c:v>
                </c:pt>
                <c:pt idx="71">
                  <c:v>10381</c:v>
                </c:pt>
                <c:pt idx="72">
                  <c:v>10527</c:v>
                </c:pt>
                <c:pt idx="73">
                  <c:v>10899</c:v>
                </c:pt>
                <c:pt idx="74">
                  <c:v>10911</c:v>
                </c:pt>
                <c:pt idx="75">
                  <c:v>11073</c:v>
                </c:pt>
                <c:pt idx="76">
                  <c:v>11149</c:v>
                </c:pt>
                <c:pt idx="77">
                  <c:v>11351</c:v>
                </c:pt>
                <c:pt idx="78">
                  <c:v>11529</c:v>
                </c:pt>
                <c:pt idx="79">
                  <c:v>11776</c:v>
                </c:pt>
                <c:pt idx="80">
                  <c:v>12003</c:v>
                </c:pt>
                <c:pt idx="81">
                  <c:v>12139</c:v>
                </c:pt>
                <c:pt idx="82">
                  <c:v>12360</c:v>
                </c:pt>
                <c:pt idx="83">
                  <c:v>12569</c:v>
                </c:pt>
                <c:pt idx="84">
                  <c:v>12644</c:v>
                </c:pt>
                <c:pt idx="85">
                  <c:v>12972</c:v>
                </c:pt>
                <c:pt idx="86">
                  <c:v>13184</c:v>
                </c:pt>
                <c:pt idx="87">
                  <c:v>13326</c:v>
                </c:pt>
                <c:pt idx="88">
                  <c:v>13873</c:v>
                </c:pt>
                <c:pt idx="89">
                  <c:v>13898</c:v>
                </c:pt>
                <c:pt idx="90">
                  <c:v>14098</c:v>
                </c:pt>
                <c:pt idx="91">
                  <c:v>14331</c:v>
                </c:pt>
                <c:pt idx="92">
                  <c:v>14489</c:v>
                </c:pt>
                <c:pt idx="93">
                  <c:v>15198</c:v>
                </c:pt>
                <c:pt idx="94">
                  <c:v>15219</c:v>
                </c:pt>
                <c:pt idx="95">
                  <c:v>15454</c:v>
                </c:pt>
                <c:pt idx="96">
                  <c:v>16133</c:v>
                </c:pt>
                <c:pt idx="97">
                  <c:v>16645</c:v>
                </c:pt>
                <c:pt idx="98">
                  <c:v>16783</c:v>
                </c:pt>
                <c:pt idx="99">
                  <c:v>17037</c:v>
                </c:pt>
                <c:pt idx="100">
                  <c:v>17628</c:v>
                </c:pt>
                <c:pt idx="101">
                  <c:v>17741</c:v>
                </c:pt>
                <c:pt idx="102">
                  <c:v>17782</c:v>
                </c:pt>
                <c:pt idx="103">
                  <c:v>17906</c:v>
                </c:pt>
                <c:pt idx="104">
                  <c:v>18413</c:v>
                </c:pt>
                <c:pt idx="105">
                  <c:v>18875</c:v>
                </c:pt>
                <c:pt idx="106">
                  <c:v>18918</c:v>
                </c:pt>
                <c:pt idx="107">
                  <c:v>19468</c:v>
                </c:pt>
                <c:pt idx="108">
                  <c:v>20376</c:v>
                </c:pt>
                <c:pt idx="109">
                  <c:v>21449</c:v>
                </c:pt>
                <c:pt idx="110">
                  <c:v>21696</c:v>
                </c:pt>
                <c:pt idx="111">
                  <c:v>22092</c:v>
                </c:pt>
                <c:pt idx="112">
                  <c:v>22574</c:v>
                </c:pt>
                <c:pt idx="113">
                  <c:v>23053</c:v>
                </c:pt>
                <c:pt idx="114">
                  <c:v>23279</c:v>
                </c:pt>
                <c:pt idx="115">
                  <c:v>23635</c:v>
                </c:pt>
                <c:pt idx="116">
                  <c:v>23813</c:v>
                </c:pt>
                <c:pt idx="117">
                  <c:v>23842</c:v>
                </c:pt>
                <c:pt idx="118">
                  <c:v>156299</c:v>
                </c:pt>
                <c:pt idx="119">
                  <c:v>24743</c:v>
                </c:pt>
                <c:pt idx="120">
                  <c:v>24838</c:v>
                </c:pt>
                <c:pt idx="121">
                  <c:v>24857</c:v>
                </c:pt>
                <c:pt idx="122">
                  <c:v>25346</c:v>
                </c:pt>
                <c:pt idx="123">
                  <c:v>25364</c:v>
                </c:pt>
                <c:pt idx="124">
                  <c:v>25577</c:v>
                </c:pt>
                <c:pt idx="125">
                  <c:v>26624</c:v>
                </c:pt>
                <c:pt idx="126">
                  <c:v>26908</c:v>
                </c:pt>
                <c:pt idx="127">
                  <c:v>28823</c:v>
                </c:pt>
                <c:pt idx="128">
                  <c:v>29178</c:v>
                </c:pt>
                <c:pt idx="129">
                  <c:v>29817</c:v>
                </c:pt>
                <c:pt idx="130">
                  <c:v>30110</c:v>
                </c:pt>
                <c:pt idx="131">
                  <c:v>31701</c:v>
                </c:pt>
                <c:pt idx="132">
                  <c:v>33317</c:v>
                </c:pt>
                <c:pt idx="133">
                  <c:v>33419</c:v>
                </c:pt>
                <c:pt idx="134">
                  <c:v>34295</c:v>
                </c:pt>
                <c:pt idx="135">
                  <c:v>36103</c:v>
                </c:pt>
                <c:pt idx="136">
                  <c:v>37124</c:v>
                </c:pt>
                <c:pt idx="137">
                  <c:v>37239</c:v>
                </c:pt>
                <c:pt idx="138">
                  <c:v>37334</c:v>
                </c:pt>
                <c:pt idx="139">
                  <c:v>37465</c:v>
                </c:pt>
                <c:pt idx="140">
                  <c:v>38515</c:v>
                </c:pt>
                <c:pt idx="141">
                  <c:v>38766</c:v>
                </c:pt>
                <c:pt idx="142">
                  <c:v>41078</c:v>
                </c:pt>
                <c:pt idx="143">
                  <c:v>41445</c:v>
                </c:pt>
                <c:pt idx="144">
                  <c:v>42085</c:v>
                </c:pt>
                <c:pt idx="145">
                  <c:v>42165</c:v>
                </c:pt>
                <c:pt idx="146">
                  <c:v>43745</c:v>
                </c:pt>
                <c:pt idx="147">
                  <c:v>44659</c:v>
                </c:pt>
                <c:pt idx="148">
                  <c:v>44689</c:v>
                </c:pt>
                <c:pt idx="149">
                  <c:v>44836</c:v>
                </c:pt>
                <c:pt idx="150">
                  <c:v>45600</c:v>
                </c:pt>
                <c:pt idx="151">
                  <c:v>48330</c:v>
                </c:pt>
                <c:pt idx="152">
                  <c:v>48845</c:v>
                </c:pt>
                <c:pt idx="153">
                  <c:v>51397</c:v>
                </c:pt>
                <c:pt idx="154">
                  <c:v>53015</c:v>
                </c:pt>
                <c:pt idx="155">
                  <c:v>56597</c:v>
                </c:pt>
                <c:pt idx="156">
                  <c:v>57006</c:v>
                </c:pt>
                <c:pt idx="157">
                  <c:v>59662</c:v>
                </c:pt>
                <c:pt idx="158">
                  <c:v>65729</c:v>
                </c:pt>
                <c:pt idx="159">
                  <c:v>71010</c:v>
                </c:pt>
                <c:pt idx="160">
                  <c:v>75876</c:v>
                </c:pt>
                <c:pt idx="161">
                  <c:v>82814</c:v>
                </c:pt>
              </c:numCache>
            </c:numRef>
          </c:xVal>
          <c:yVal>
            <c:numRef>
              <c:f>'Scatter &amp; Bubble'!$C$4:$C$165</c:f>
              <c:numCache>
                <c:formatCode>General</c:formatCode>
                <c:ptCount val="162"/>
                <c:pt idx="0">
                  <c:v>6.7656930000000004E-2</c:v>
                </c:pt>
                <c:pt idx="1">
                  <c:v>4.828412E-2</c:v>
                </c:pt>
                <c:pt idx="2">
                  <c:v>0.21002791200000001</c:v>
                </c:pt>
                <c:pt idx="3">
                  <c:v>6.1156580000000002E-2</c:v>
                </c:pt>
                <c:pt idx="4">
                  <c:v>0.108088214</c:v>
                </c:pt>
                <c:pt idx="5">
                  <c:v>7.2715455999999998E-2</c:v>
                </c:pt>
                <c:pt idx="6">
                  <c:v>0.34015275900000003</c:v>
                </c:pt>
                <c:pt idx="7">
                  <c:v>0.122289694</c:v>
                </c:pt>
                <c:pt idx="8">
                  <c:v>0.36182243200000003</c:v>
                </c:pt>
                <c:pt idx="9">
                  <c:v>0.20988501900000001</c:v>
                </c:pt>
                <c:pt idx="10">
                  <c:v>0.161868295</c:v>
                </c:pt>
                <c:pt idx="11">
                  <c:v>0.15926968799999999</c:v>
                </c:pt>
                <c:pt idx="12">
                  <c:v>0.61501097500000002</c:v>
                </c:pt>
                <c:pt idx="13">
                  <c:v>8.4974086000000004E-2</c:v>
                </c:pt>
                <c:pt idx="14">
                  <c:v>0.16700367099999999</c:v>
                </c:pt>
                <c:pt idx="15">
                  <c:v>0.126381721</c:v>
                </c:pt>
                <c:pt idx="16">
                  <c:v>0.227964683</c:v>
                </c:pt>
                <c:pt idx="17">
                  <c:v>0.27642211999999999</c:v>
                </c:pt>
                <c:pt idx="18">
                  <c:v>8.2582398000000001E-2</c:v>
                </c:pt>
                <c:pt idx="19">
                  <c:v>0.27091159599999998</c:v>
                </c:pt>
                <c:pt idx="20">
                  <c:v>0.35370199600000002</c:v>
                </c:pt>
                <c:pt idx="21">
                  <c:v>0.13428938300000001</c:v>
                </c:pt>
                <c:pt idx="22">
                  <c:v>0.62065246500000004</c:v>
                </c:pt>
                <c:pt idx="23">
                  <c:v>5.0438753000000003E-2</c:v>
                </c:pt>
                <c:pt idx="24">
                  <c:v>0.55423138900000002</c:v>
                </c:pt>
                <c:pt idx="25">
                  <c:v>0.29417325300000002</c:v>
                </c:pt>
                <c:pt idx="26">
                  <c:v>0.69370921600000002</c:v>
                </c:pt>
                <c:pt idx="27">
                  <c:v>0.244811105</c:v>
                </c:pt>
                <c:pt idx="28">
                  <c:v>1.117106457</c:v>
                </c:pt>
                <c:pt idx="29">
                  <c:v>0.32365169500000002</c:v>
                </c:pt>
                <c:pt idx="30">
                  <c:v>0.83646373399999996</c:v>
                </c:pt>
                <c:pt idx="31">
                  <c:v>1.5191920379999999</c:v>
                </c:pt>
                <c:pt idx="32">
                  <c:v>0.31435661199999998</c:v>
                </c:pt>
                <c:pt idx="33">
                  <c:v>0.47467242300000001</c:v>
                </c:pt>
                <c:pt idx="34">
                  <c:v>0.45398289400000003</c:v>
                </c:pt>
                <c:pt idx="35">
                  <c:v>0.58545252800000003</c:v>
                </c:pt>
                <c:pt idx="36">
                  <c:v>0.27575412500000002</c:v>
                </c:pt>
                <c:pt idx="37">
                  <c:v>0.523183748</c:v>
                </c:pt>
                <c:pt idx="38">
                  <c:v>0.58786188800000005</c:v>
                </c:pt>
                <c:pt idx="39">
                  <c:v>0.44184923500000001</c:v>
                </c:pt>
                <c:pt idx="40">
                  <c:v>0.53546566399999995</c:v>
                </c:pt>
                <c:pt idx="41">
                  <c:v>0.63870268799999996</c:v>
                </c:pt>
                <c:pt idx="42">
                  <c:v>1.1605789369999999</c:v>
                </c:pt>
                <c:pt idx="43">
                  <c:v>1.6555348379999999</c:v>
                </c:pt>
                <c:pt idx="44">
                  <c:v>0.86177107900000005</c:v>
                </c:pt>
                <c:pt idx="45">
                  <c:v>0.96998989400000002</c:v>
                </c:pt>
                <c:pt idx="46">
                  <c:v>0.454146249</c:v>
                </c:pt>
                <c:pt idx="47">
                  <c:v>0.54611550499999995</c:v>
                </c:pt>
                <c:pt idx="48">
                  <c:v>0.280917046</c:v>
                </c:pt>
                <c:pt idx="49">
                  <c:v>0.658266087</c:v>
                </c:pt>
                <c:pt idx="50">
                  <c:v>2.0916093720000002</c:v>
                </c:pt>
                <c:pt idx="51">
                  <c:v>1.2809995970000001</c:v>
                </c:pt>
                <c:pt idx="52">
                  <c:v>1.7954231199999999</c:v>
                </c:pt>
                <c:pt idx="53">
                  <c:v>1.8885456730000001</c:v>
                </c:pt>
                <c:pt idx="54">
                  <c:v>0.98636746600000003</c:v>
                </c:pt>
                <c:pt idx="55">
                  <c:v>2.7110234279999998</c:v>
                </c:pt>
                <c:pt idx="56">
                  <c:v>1.2626018750000001</c:v>
                </c:pt>
                <c:pt idx="57">
                  <c:v>1.1544079270000001</c:v>
                </c:pt>
                <c:pt idx="58">
                  <c:v>0.92414114999999997</c:v>
                </c:pt>
                <c:pt idx="59">
                  <c:v>1.7372820760000001</c:v>
                </c:pt>
                <c:pt idx="60">
                  <c:v>8.1532347499999993</c:v>
                </c:pt>
                <c:pt idx="61">
                  <c:v>1.077164161</c:v>
                </c:pt>
                <c:pt idx="62">
                  <c:v>1.226891841</c:v>
                </c:pt>
                <c:pt idx="63">
                  <c:v>0.86071162999999995</c:v>
                </c:pt>
                <c:pt idx="64">
                  <c:v>5.2917032060000002</c:v>
                </c:pt>
                <c:pt idx="65">
                  <c:v>1.6126241100000001</c:v>
                </c:pt>
                <c:pt idx="66">
                  <c:v>1.9617593790000001</c:v>
                </c:pt>
                <c:pt idx="67">
                  <c:v>7.393533819</c:v>
                </c:pt>
                <c:pt idx="68">
                  <c:v>2.038012911</c:v>
                </c:pt>
                <c:pt idx="69">
                  <c:v>2.4313737610000001</c:v>
                </c:pt>
                <c:pt idx="70">
                  <c:v>2.1435789390000002</c:v>
                </c:pt>
                <c:pt idx="71">
                  <c:v>3.1139983490000001</c:v>
                </c:pt>
                <c:pt idx="72">
                  <c:v>2.42622815</c:v>
                </c:pt>
                <c:pt idx="73">
                  <c:v>2.5064621260000002</c:v>
                </c:pt>
                <c:pt idx="74">
                  <c:v>1.7802730849999999</c:v>
                </c:pt>
                <c:pt idx="75">
                  <c:v>2.3596514100000001</c:v>
                </c:pt>
                <c:pt idx="76">
                  <c:v>1.0553999329999999</c:v>
                </c:pt>
                <c:pt idx="77">
                  <c:v>2.1832398120000001</c:v>
                </c:pt>
                <c:pt idx="78">
                  <c:v>2.28749213</c:v>
                </c:pt>
                <c:pt idx="79">
                  <c:v>2.0879185059999998</c:v>
                </c:pt>
                <c:pt idx="80">
                  <c:v>4.6480255509999999</c:v>
                </c:pt>
                <c:pt idx="81">
                  <c:v>8.3556449419999996</c:v>
                </c:pt>
                <c:pt idx="82">
                  <c:v>9.4738006400000003</c:v>
                </c:pt>
                <c:pt idx="83">
                  <c:v>6.9144830119999998</c:v>
                </c:pt>
                <c:pt idx="84">
                  <c:v>3.432634631</c:v>
                </c:pt>
                <c:pt idx="85">
                  <c:v>3.2892456499999998</c:v>
                </c:pt>
                <c:pt idx="86">
                  <c:v>4.9150326790000003</c:v>
                </c:pt>
                <c:pt idx="87">
                  <c:v>1.7752706380000001</c:v>
                </c:pt>
                <c:pt idx="88">
                  <c:v>2.281410256</c:v>
                </c:pt>
                <c:pt idx="89">
                  <c:v>4.9711276270000004</c:v>
                </c:pt>
                <c:pt idx="90">
                  <c:v>1.7634756140000001</c:v>
                </c:pt>
                <c:pt idx="91">
                  <c:v>3.7033402180000001</c:v>
                </c:pt>
                <c:pt idx="92">
                  <c:v>2.0455227169999999</c:v>
                </c:pt>
                <c:pt idx="93">
                  <c:v>3.1544782649999998</c:v>
                </c:pt>
                <c:pt idx="94">
                  <c:v>5.2615124829999997</c:v>
                </c:pt>
                <c:pt idx="95">
                  <c:v>4.7170717140000002</c:v>
                </c:pt>
                <c:pt idx="96">
                  <c:v>3.9593717499999999</c:v>
                </c:pt>
                <c:pt idx="97">
                  <c:v>4.080899756</c:v>
                </c:pt>
                <c:pt idx="98">
                  <c:v>7.9419852930000001</c:v>
                </c:pt>
                <c:pt idx="99">
                  <c:v>6.3503365379999996</c:v>
                </c:pt>
                <c:pt idx="100">
                  <c:v>6.3827990359999998</c:v>
                </c:pt>
                <c:pt idx="101">
                  <c:v>4.0939045360000001</c:v>
                </c:pt>
                <c:pt idx="102">
                  <c:v>3.7946881640000001</c:v>
                </c:pt>
                <c:pt idx="103">
                  <c:v>5.0661362509999996</c:v>
                </c:pt>
                <c:pt idx="104">
                  <c:v>2.7660204230000001</c:v>
                </c:pt>
                <c:pt idx="105">
                  <c:v>4.7223761949999998</c:v>
                </c:pt>
                <c:pt idx="106">
                  <c:v>3.2378799759999999</c:v>
                </c:pt>
                <c:pt idx="107">
                  <c:v>1.964115228</c:v>
                </c:pt>
                <c:pt idx="108">
                  <c:v>4.324787154</c:v>
                </c:pt>
                <c:pt idx="109">
                  <c:v>2.5274365599999999</c:v>
                </c:pt>
                <c:pt idx="110">
                  <c:v>4.8089995349999999</c:v>
                </c:pt>
                <c:pt idx="111">
                  <c:v>3.6861240070000001</c:v>
                </c:pt>
                <c:pt idx="112">
                  <c:v>6.3818753360000002</c:v>
                </c:pt>
                <c:pt idx="113">
                  <c:v>8.0510299320000005</c:v>
                </c:pt>
                <c:pt idx="114">
                  <c:v>4.8781720679999996</c:v>
                </c:pt>
                <c:pt idx="115">
                  <c:v>11.586674370000001</c:v>
                </c:pt>
                <c:pt idx="116">
                  <c:v>13.521007170000001</c:v>
                </c:pt>
                <c:pt idx="117">
                  <c:v>15.475095230000001</c:v>
                </c:pt>
                <c:pt idx="118">
                  <c:v>46.186320010000003</c:v>
                </c:pt>
                <c:pt idx="119">
                  <c:v>4.5241852119999999</c:v>
                </c:pt>
                <c:pt idx="120">
                  <c:v>8.4300569850000002</c:v>
                </c:pt>
                <c:pt idx="121">
                  <c:v>13.3289724</c:v>
                </c:pt>
                <c:pt idx="122">
                  <c:v>4.8473389869999997</c:v>
                </c:pt>
                <c:pt idx="123">
                  <c:v>6.2445648519999999</c:v>
                </c:pt>
                <c:pt idx="124">
                  <c:v>6.2453148770000002</c:v>
                </c:pt>
                <c:pt idx="125">
                  <c:v>6.1868186740000004</c:v>
                </c:pt>
                <c:pt idx="126">
                  <c:v>6.930098933</c:v>
                </c:pt>
                <c:pt idx="127">
                  <c:v>10.04088468</c:v>
                </c:pt>
                <c:pt idx="128">
                  <c:v>30.054769279999999</c:v>
                </c:pt>
                <c:pt idx="129">
                  <c:v>3.307878154</c:v>
                </c:pt>
                <c:pt idx="130">
                  <c:v>5.6310581600000003</c:v>
                </c:pt>
                <c:pt idx="131">
                  <c:v>7.9552717050000004</c:v>
                </c:pt>
                <c:pt idx="132">
                  <c:v>5.2872103990000001</c:v>
                </c:pt>
                <c:pt idx="133">
                  <c:v>5.8947228740000002</c:v>
                </c:pt>
                <c:pt idx="134">
                  <c:v>7.394157044</c:v>
                </c:pt>
                <c:pt idx="135">
                  <c:v>11.7159125</c:v>
                </c:pt>
                <c:pt idx="136">
                  <c:v>5.4094708669999996</c:v>
                </c:pt>
                <c:pt idx="137">
                  <c:v>8.7089276889999994</c:v>
                </c:pt>
                <c:pt idx="138">
                  <c:v>6.058056283</c:v>
                </c:pt>
                <c:pt idx="139">
                  <c:v>9.4272613829999994</c:v>
                </c:pt>
                <c:pt idx="140">
                  <c:v>14.563974869999999</c:v>
                </c:pt>
                <c:pt idx="141">
                  <c:v>8.8255295250000003</c:v>
                </c:pt>
                <c:pt idx="142">
                  <c:v>24.04279442</c:v>
                </c:pt>
                <c:pt idx="143">
                  <c:v>7.736572851</c:v>
                </c:pt>
                <c:pt idx="144">
                  <c:v>10.49697769</c:v>
                </c:pt>
                <c:pt idx="145">
                  <c:v>11.18475318</c:v>
                </c:pt>
                <c:pt idx="146">
                  <c:v>15.381420159999999</c:v>
                </c:pt>
                <c:pt idx="147">
                  <c:v>4.3271029350000001</c:v>
                </c:pt>
                <c:pt idx="148">
                  <c:v>9.7876606000000006</c:v>
                </c:pt>
                <c:pt idx="149">
                  <c:v>6.4982820969999997</c:v>
                </c:pt>
                <c:pt idx="150">
                  <c:v>9.7438543519999996</c:v>
                </c:pt>
                <c:pt idx="151">
                  <c:v>5.9204178169999997</c:v>
                </c:pt>
                <c:pt idx="152">
                  <c:v>17.133902320000001</c:v>
                </c:pt>
                <c:pt idx="153">
                  <c:v>19.567335830000001</c:v>
                </c:pt>
                <c:pt idx="154">
                  <c:v>16.484163880000001</c:v>
                </c:pt>
                <c:pt idx="155">
                  <c:v>8.4484678540000004</c:v>
                </c:pt>
                <c:pt idx="156">
                  <c:v>15.636999449999999</c:v>
                </c:pt>
                <c:pt idx="157">
                  <c:v>4.6662856189999999</c:v>
                </c:pt>
                <c:pt idx="158">
                  <c:v>11.1746818</c:v>
                </c:pt>
                <c:pt idx="159">
                  <c:v>25.52839225</c:v>
                </c:pt>
                <c:pt idx="160">
                  <c:v>25.181910940000002</c:v>
                </c:pt>
                <c:pt idx="161">
                  <c:v>8.3794836920000009</c:v>
                </c:pt>
              </c:numCache>
            </c:numRef>
          </c:yVal>
          <c:bubbleSize>
            <c:numRef>
              <c:f>'Scatter &amp; Bubble'!$D$4:$D$165</c:f>
              <c:numCache>
                <c:formatCode>General</c:formatCode>
                <c:ptCount val="162"/>
                <c:pt idx="0">
                  <c:v>4538000</c:v>
                </c:pt>
                <c:pt idx="1">
                  <c:v>10488000</c:v>
                </c:pt>
                <c:pt idx="2">
                  <c:v>4587000</c:v>
                </c:pt>
                <c:pt idx="3">
                  <c:v>78789000</c:v>
                </c:pt>
                <c:pt idx="4">
                  <c:v>20789000</c:v>
                </c:pt>
                <c:pt idx="5">
                  <c:v>17205000</c:v>
                </c:pt>
                <c:pt idx="6">
                  <c:v>27830000</c:v>
                </c:pt>
                <c:pt idx="7">
                  <c:v>24894000</c:v>
                </c:pt>
                <c:pt idx="8">
                  <c:v>7510000</c:v>
                </c:pt>
                <c:pt idx="9">
                  <c:v>11738000</c:v>
                </c:pt>
                <c:pt idx="10">
                  <c:v>1782000</c:v>
                </c:pt>
                <c:pt idx="11">
                  <c:v>18646000</c:v>
                </c:pt>
                <c:pt idx="12">
                  <c:v>14030000</c:v>
                </c:pt>
                <c:pt idx="13">
                  <c:v>17965000</c:v>
                </c:pt>
                <c:pt idx="14">
                  <c:v>7329000</c:v>
                </c:pt>
                <c:pt idx="15">
                  <c:v>103603000</c:v>
                </c:pt>
                <c:pt idx="16">
                  <c:v>796000</c:v>
                </c:pt>
                <c:pt idx="17">
                  <c:v>10840000</c:v>
                </c:pt>
                <c:pt idx="18">
                  <c:v>11669000</c:v>
                </c:pt>
                <c:pt idx="19">
                  <c:v>2149000</c:v>
                </c:pt>
                <c:pt idx="20">
                  <c:v>35383000</c:v>
                </c:pt>
                <c:pt idx="21">
                  <c:v>39649000</c:v>
                </c:pt>
                <c:pt idx="22">
                  <c:v>10872000</c:v>
                </c:pt>
                <c:pt idx="23">
                  <c:v>14562000</c:v>
                </c:pt>
                <c:pt idx="24">
                  <c:v>14994000</c:v>
                </c:pt>
                <c:pt idx="25">
                  <c:v>27263000</c:v>
                </c:pt>
                <c:pt idx="26">
                  <c:v>27168000</c:v>
                </c:pt>
                <c:pt idx="27">
                  <c:v>53049000</c:v>
                </c:pt>
                <c:pt idx="28">
                  <c:v>2075000</c:v>
                </c:pt>
                <c:pt idx="29">
                  <c:v>23927000</c:v>
                </c:pt>
                <c:pt idx="30">
                  <c:v>929000</c:v>
                </c:pt>
                <c:pt idx="31">
                  <c:v>17466000</c:v>
                </c:pt>
                <c:pt idx="32">
                  <c:v>49052000</c:v>
                </c:pt>
                <c:pt idx="33">
                  <c:v>15766000</c:v>
                </c:pt>
                <c:pt idx="34">
                  <c:v>23823000</c:v>
                </c:pt>
                <c:pt idx="35">
                  <c:v>4164000</c:v>
                </c:pt>
                <c:pt idx="36">
                  <c:v>16363000</c:v>
                </c:pt>
                <c:pt idx="37">
                  <c:v>157976992</c:v>
                </c:pt>
                <c:pt idx="38">
                  <c:v>203000</c:v>
                </c:pt>
                <c:pt idx="39">
                  <c:v>39847000</c:v>
                </c:pt>
                <c:pt idx="40">
                  <c:v>28482000</c:v>
                </c:pt>
                <c:pt idx="41">
                  <c:v>8664000</c:v>
                </c:pt>
                <c:pt idx="42">
                  <c:v>9271000</c:v>
                </c:pt>
                <c:pt idx="43">
                  <c:v>6074000</c:v>
                </c:pt>
                <c:pt idx="44">
                  <c:v>6304000</c:v>
                </c:pt>
                <c:pt idx="45">
                  <c:v>203631008</c:v>
                </c:pt>
                <c:pt idx="46">
                  <c:v>53045000</c:v>
                </c:pt>
                <c:pt idx="47">
                  <c:v>185960000</c:v>
                </c:pt>
                <c:pt idx="48">
                  <c:v>6846000</c:v>
                </c:pt>
                <c:pt idx="49">
                  <c:v>4981000</c:v>
                </c:pt>
                <c:pt idx="50">
                  <c:v>93640000</c:v>
                </c:pt>
                <c:pt idx="51">
                  <c:v>4066000</c:v>
                </c:pt>
                <c:pt idx="52">
                  <c:v>1324516992</c:v>
                </c:pt>
                <c:pt idx="53">
                  <c:v>11032000</c:v>
                </c:pt>
                <c:pt idx="54">
                  <c:v>531000</c:v>
                </c:pt>
                <c:pt idx="55">
                  <c:v>2906000</c:v>
                </c:pt>
                <c:pt idx="56">
                  <c:v>16583000</c:v>
                </c:pt>
                <c:pt idx="57">
                  <c:v>103664000</c:v>
                </c:pt>
                <c:pt idx="58">
                  <c:v>1114000</c:v>
                </c:pt>
                <c:pt idx="59">
                  <c:v>35126000</c:v>
                </c:pt>
                <c:pt idx="60">
                  <c:v>6492000</c:v>
                </c:pt>
                <c:pt idx="61">
                  <c:v>6356000</c:v>
                </c:pt>
                <c:pt idx="62">
                  <c:v>28842000</c:v>
                </c:pt>
                <c:pt idx="63">
                  <c:v>6778000</c:v>
                </c:pt>
                <c:pt idx="64">
                  <c:v>44714000</c:v>
                </c:pt>
                <c:pt idx="65">
                  <c:v>2358000</c:v>
                </c:pt>
                <c:pt idx="66">
                  <c:v>71000</c:v>
                </c:pt>
                <c:pt idx="67">
                  <c:v>3386000</c:v>
                </c:pt>
                <c:pt idx="68">
                  <c:v>2936000</c:v>
                </c:pt>
                <c:pt idx="69">
                  <c:v>180000</c:v>
                </c:pt>
                <c:pt idx="70">
                  <c:v>2886000</c:v>
                </c:pt>
                <c:pt idx="71">
                  <c:v>31442000</c:v>
                </c:pt>
                <c:pt idx="72">
                  <c:v>16491000</c:v>
                </c:pt>
                <c:pt idx="73">
                  <c:v>4015000</c:v>
                </c:pt>
                <c:pt idx="74">
                  <c:v>261556000</c:v>
                </c:pt>
                <c:pt idx="75">
                  <c:v>11304000</c:v>
                </c:pt>
                <c:pt idx="76">
                  <c:v>21021000</c:v>
                </c:pt>
                <c:pt idx="77">
                  <c:v>94447000</c:v>
                </c:pt>
                <c:pt idx="78">
                  <c:v>9554000</c:v>
                </c:pt>
                <c:pt idx="79">
                  <c:v>30926000</c:v>
                </c:pt>
                <c:pt idx="80">
                  <c:v>286000</c:v>
                </c:pt>
                <c:pt idx="81">
                  <c:v>56208000</c:v>
                </c:pt>
                <c:pt idx="82">
                  <c:v>3056000</c:v>
                </c:pt>
                <c:pt idx="83">
                  <c:v>1414049024</c:v>
                </c:pt>
                <c:pt idx="84">
                  <c:v>2081000</c:v>
                </c:pt>
                <c:pt idx="85">
                  <c:v>6714000</c:v>
                </c:pt>
                <c:pt idx="86">
                  <c:v>8854000</c:v>
                </c:pt>
                <c:pt idx="87">
                  <c:v>48175000</c:v>
                </c:pt>
                <c:pt idx="88">
                  <c:v>206163008</c:v>
                </c:pt>
                <c:pt idx="89">
                  <c:v>36611000</c:v>
                </c:pt>
                <c:pt idx="90">
                  <c:v>4899000</c:v>
                </c:pt>
                <c:pt idx="91">
                  <c:v>40551000</c:v>
                </c:pt>
                <c:pt idx="92">
                  <c:v>10398000</c:v>
                </c:pt>
                <c:pt idx="93">
                  <c:v>2160000</c:v>
                </c:pt>
                <c:pt idx="94">
                  <c:v>29851000</c:v>
                </c:pt>
                <c:pt idx="95">
                  <c:v>68971000</c:v>
                </c:pt>
                <c:pt idx="96">
                  <c:v>123333000</c:v>
                </c:pt>
                <c:pt idx="97">
                  <c:v>9736000</c:v>
                </c:pt>
                <c:pt idx="98">
                  <c:v>79564000</c:v>
                </c:pt>
                <c:pt idx="99">
                  <c:v>7152000</c:v>
                </c:pt>
                <c:pt idx="100">
                  <c:v>9446000</c:v>
                </c:pt>
                <c:pt idx="101">
                  <c:v>627000</c:v>
                </c:pt>
                <c:pt idx="102">
                  <c:v>19796000</c:v>
                </c:pt>
                <c:pt idx="103">
                  <c:v>79828000</c:v>
                </c:pt>
                <c:pt idx="104">
                  <c:v>2008000</c:v>
                </c:pt>
                <c:pt idx="105">
                  <c:v>43508000</c:v>
                </c:pt>
                <c:pt idx="106">
                  <c:v>1262000</c:v>
                </c:pt>
                <c:pt idx="107">
                  <c:v>3424000</c:v>
                </c:pt>
                <c:pt idx="108">
                  <c:v>4209000</c:v>
                </c:pt>
                <c:pt idx="109">
                  <c:v>4037000</c:v>
                </c:pt>
                <c:pt idx="110">
                  <c:v>18209000</c:v>
                </c:pt>
                <c:pt idx="111">
                  <c:v>1974000</c:v>
                </c:pt>
                <c:pt idx="112">
                  <c:v>10615000</c:v>
                </c:pt>
                <c:pt idx="113">
                  <c:v>30685000</c:v>
                </c:pt>
                <c:pt idx="114">
                  <c:v>9753000</c:v>
                </c:pt>
                <c:pt idx="115">
                  <c:v>145275008</c:v>
                </c:pt>
                <c:pt idx="116">
                  <c:v>5662000</c:v>
                </c:pt>
                <c:pt idx="117">
                  <c:v>17831000</c:v>
                </c:pt>
                <c:pt idx="118">
                  <c:v>2654000</c:v>
                </c:pt>
                <c:pt idx="119">
                  <c:v>2890000</c:v>
                </c:pt>
                <c:pt idx="120">
                  <c:v>37989000</c:v>
                </c:pt>
                <c:pt idx="121">
                  <c:v>1317000</c:v>
                </c:pt>
                <c:pt idx="122">
                  <c:v>10326000</c:v>
                </c:pt>
                <c:pt idx="123">
                  <c:v>5442000</c:v>
                </c:pt>
                <c:pt idx="124">
                  <c:v>1170000</c:v>
                </c:pt>
                <c:pt idx="125">
                  <c:v>96000</c:v>
                </c:pt>
                <c:pt idx="126">
                  <c:v>2074000</c:v>
                </c:pt>
                <c:pt idx="127">
                  <c:v>10619000</c:v>
                </c:pt>
                <c:pt idx="128">
                  <c:v>1378000</c:v>
                </c:pt>
                <c:pt idx="129">
                  <c:v>436000</c:v>
                </c:pt>
                <c:pt idx="130">
                  <c:v>46634000</c:v>
                </c:pt>
                <c:pt idx="131">
                  <c:v>8109000</c:v>
                </c:pt>
                <c:pt idx="132">
                  <c:v>1215000</c:v>
                </c:pt>
                <c:pt idx="133">
                  <c:v>60663000</c:v>
                </c:pt>
                <c:pt idx="134">
                  <c:v>4659000</c:v>
                </c:pt>
                <c:pt idx="135">
                  <c:v>50983000</c:v>
                </c:pt>
                <c:pt idx="136">
                  <c:v>64668000</c:v>
                </c:pt>
                <c:pt idx="137">
                  <c:v>5498000</c:v>
                </c:pt>
                <c:pt idx="138">
                  <c:v>66298000</c:v>
                </c:pt>
                <c:pt idx="139">
                  <c:v>127763000</c:v>
                </c:pt>
                <c:pt idx="140">
                  <c:v>4479000</c:v>
                </c:pt>
                <c:pt idx="141">
                  <c:v>11354000</c:v>
                </c:pt>
                <c:pt idx="142">
                  <c:v>1426000</c:v>
                </c:pt>
                <c:pt idx="143">
                  <c:v>8747000</c:v>
                </c:pt>
                <c:pt idx="144">
                  <c:v>332000</c:v>
                </c:pt>
                <c:pt idx="145">
                  <c:v>23618000</c:v>
                </c:pt>
                <c:pt idx="146">
                  <c:v>36383000</c:v>
                </c:pt>
                <c:pt idx="147">
                  <c:v>9836000</c:v>
                </c:pt>
                <c:pt idx="148">
                  <c:v>82194000</c:v>
                </c:pt>
                <c:pt idx="149">
                  <c:v>5711000</c:v>
                </c:pt>
                <c:pt idx="150">
                  <c:v>16981000</c:v>
                </c:pt>
                <c:pt idx="151">
                  <c:v>7244000</c:v>
                </c:pt>
                <c:pt idx="152">
                  <c:v>24263000</c:v>
                </c:pt>
                <c:pt idx="153">
                  <c:v>32443000</c:v>
                </c:pt>
                <c:pt idx="154">
                  <c:v>323016000</c:v>
                </c:pt>
                <c:pt idx="155">
                  <c:v>4696000</c:v>
                </c:pt>
                <c:pt idx="156">
                  <c:v>579000</c:v>
                </c:pt>
                <c:pt idx="157">
                  <c:v>8380000</c:v>
                </c:pt>
                <c:pt idx="158">
                  <c:v>5654000</c:v>
                </c:pt>
                <c:pt idx="159">
                  <c:v>3957000</c:v>
                </c:pt>
                <c:pt idx="160">
                  <c:v>9361000</c:v>
                </c:pt>
                <c:pt idx="161">
                  <c:v>5251000</c:v>
                </c:pt>
              </c:numCache>
            </c:numRef>
          </c:bubbleSize>
          <c:bubble3D val="1"/>
          <c:extLst>
            <c:ext xmlns:c16="http://schemas.microsoft.com/office/drawing/2014/chart" uri="{C3380CC4-5D6E-409C-BE32-E72D297353CC}">
              <c16:uniqueId val="{00000000-07A3-458D-9FD9-D871BAD3C64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bubbleScale val="50"/>
        <c:showNegBubbles val="0"/>
        <c:axId val="188061519"/>
        <c:axId val="188060271"/>
      </c:bubbleChart>
      <c:valAx>
        <c:axId val="188061519"/>
        <c:scaling>
          <c:orientation val="minMax"/>
          <c:max val="80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GDP</a:t>
                </a:r>
                <a:r>
                  <a:rPr lang="en-US" baseline="0"/>
                  <a:t> Per Cap</a:t>
                </a:r>
                <a:endParaRPr 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0271"/>
        <c:crosses val="autoZero"/>
        <c:crossBetween val="midCat"/>
      </c:valAx>
      <c:valAx>
        <c:axId val="18806027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Emissions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8061519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F5F8D-F5C1-4F98-BC1E-AE269F1CC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7DC76-FF28-44BF-83F8-59E2EF9CDD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CA882E-DB95-4D14-B7BA-06AF726B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9CB1DA-6F51-4A2F-B194-C6EF857C7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C85A54-A704-4EFA-8A0D-667293450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80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079FA-E1D5-4CE3-9690-572734BA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F57E54-96E0-4BD6-B28F-12B69172A6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7633E-AE84-47EC-BA0C-C3781CF60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2C0FA-0B75-4E8F-86F0-B53C82DED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ABC95B-5EF4-4B10-9AE7-EE073264D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774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76990-DECB-4A2B-9AAA-1D72847950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8C0E55-EF02-44DA-BFBF-40958EE8FE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6A742B-F65F-460C-9CBE-4E90225D8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D856E-20CC-474B-8B83-72A39546D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F2D070-876B-4FE6-906D-D0AC6062C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543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D1D96-E160-4B70-842F-F16905F37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1D7E4E-5BCD-43FA-92FB-48D68811DD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612AF1-FE34-44DF-95C6-6AF16469B1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32CEB4-E56E-4F24-8403-2D10FD87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CF320-F8BB-42F6-947D-DE3D9C3BF3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45944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2D07C-75FD-419D-BB03-D54B50FBF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8F9BC-2248-44B8-BE81-1D2AF3F15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FFDBD-24C1-4322-9D14-A90E39A74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4F0D9E-F339-4366-83B1-08C855247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339B32-B590-4E49-A59A-8C526D9DF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2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6210-4390-4344-AE51-993E04257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72E777-A3C4-4081-8EDD-15C0F69E467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25015D-57CD-45FD-B99B-8853EED062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90EA17-66C7-4EFC-BC52-6BD8DDC8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D6BD36-F172-4870-A56E-723293EF6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053731-BA90-443E-84DA-A46A80059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26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102A1-B6AC-4BCF-B958-94865B6B8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BC161A-6494-497F-9DF7-EDBF91F3D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22F5-9198-4903-8194-CC668FF7CE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E229BF-FC21-4740-AD1F-FCB69F7DA04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203833-6AD3-4519-BF6E-D41E1D404E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9513B3-BD5D-4DE2-B474-543A2EB41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A5CCE2-9CC9-4044-AE80-D0D4558CC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D30654-D75E-4046-8AE1-FC0EB5A4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8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75F8-4B16-4427-8514-631946236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3DDC3D-C1FC-4E06-B76C-308EC0453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F7EC88-55AA-4EB2-9F99-CF19F53F24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1DCD71-126F-4F29-B541-779663B67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35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3A2F0D-EDDD-4135-A53C-1D32A4A2F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110C614-C62D-44EF-A5FE-215D55178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076615-DE3D-4B2F-955C-AF4A9F730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00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359E6-6E15-4B2B-A1FB-1A7AAC5D1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BACD82-4E91-4211-B3EB-585C9641B3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9F5537-6529-4859-AE1D-7F744F6246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5141DF-D821-435C-AF19-1D28FDB07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9802FC-C25C-43A0-A89A-52884DE8A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47BE22-5DFD-43ED-87A2-45C20DFE4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4649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570797-CFDC-4B99-AD96-CD829397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D5E8F7-24B8-4C52-8A65-70BB715407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A19227-5931-4F43-9258-8DFAFF45C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232C31-2AB4-47F3-BED1-06E47508B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190B759-A1EE-4485-A418-23B525E4C8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F777D-C231-4824-B22F-38CC4512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145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9A8A15-2102-4C14-A526-F0488ADD3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5EAE31-360D-4F96-A25F-B8952459DB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3B118-0F2D-4EE5-BEF2-85DCFD4A84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67F3BA-F70F-45CE-BCF5-96607FD0A9D2}" type="datetimeFigureOut">
              <a:rPr lang="en-US" smtClean="0"/>
              <a:t>1/19/2022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9BF297-0292-4F60-9557-4735563F08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1D6C6-F7AD-47B1-9365-EB78B816F5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8671F1-68DD-4B88-BA14-A4E4EDC771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2514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CC9CD-2267-41BC-B43E-74748443A0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Excel Data analysis Basic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835C-EA5D-414C-9FD6-81831094CE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771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45FFC5-54E4-4C6E-90AA-0E994D069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Trim (removes extra spaces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115404-1371-45B7-B35F-D0DF156D9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3349" y="1976096"/>
            <a:ext cx="5186921" cy="4351338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FCCE063-A8C0-4E8C-BB95-DF0FD6F205D3}"/>
              </a:ext>
            </a:extLst>
          </p:cNvPr>
          <p:cNvCxnSpPr/>
          <p:nvPr/>
        </p:nvCxnSpPr>
        <p:spPr>
          <a:xfrm flipV="1">
            <a:off x="2650603" y="1990846"/>
            <a:ext cx="4930815" cy="1967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8320A3-E617-43A5-9A8A-8C761DB26CA7}"/>
              </a:ext>
            </a:extLst>
          </p:cNvPr>
          <p:cNvSpPr txBox="1"/>
          <p:nvPr/>
        </p:nvSpPr>
        <p:spPr>
          <a:xfrm>
            <a:off x="7634689" y="1735007"/>
            <a:ext cx="4230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Trim : Remove leading, trailing and extra mid spaces </a:t>
            </a:r>
          </a:p>
        </p:txBody>
      </p:sp>
    </p:spTree>
    <p:extLst>
      <p:ext uri="{BB962C8B-B14F-4D97-AF65-F5344CB8AC3E}">
        <p14:creationId xmlns:p14="http://schemas.microsoft.com/office/powerpoint/2010/main" val="21310505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75275-36EB-4216-B072-FA01A11FD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62" y="-146758"/>
            <a:ext cx="10515600" cy="1325563"/>
          </a:xfrm>
        </p:spPr>
        <p:txBody>
          <a:bodyPr/>
          <a:lstStyle/>
          <a:p>
            <a:r>
              <a:rPr lang="en-US" dirty="0"/>
              <a:t>Change case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68C98-70D1-4CBC-A25B-512C49E87A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725" y="1178805"/>
            <a:ext cx="10880075" cy="4998158"/>
          </a:xfrm>
        </p:spPr>
        <p:txBody>
          <a:bodyPr/>
          <a:lstStyle/>
          <a:p>
            <a:r>
              <a:rPr lang="en-US" dirty="0"/>
              <a:t>UPPER</a:t>
            </a:r>
          </a:p>
          <a:p>
            <a:r>
              <a:rPr lang="en-US" dirty="0"/>
              <a:t>LOWER</a:t>
            </a:r>
          </a:p>
          <a:p>
            <a:r>
              <a:rPr lang="en-US" dirty="0"/>
              <a:t>PROPER(Capitalizes only the first letter of each word)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781DA0-0368-4500-B3FB-D7B07E0E2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84515"/>
            <a:ext cx="10660655" cy="366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227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D54432-6A6B-4C50-A5FB-9D608C43A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Substitute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795EE-76C9-4E64-84F7-FCBD8508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Replace text based on content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288274-9277-4217-9B03-043A0F485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69" y="3117556"/>
            <a:ext cx="10385234" cy="2594611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9CB9BA3-8840-406D-9B0B-B60135B5C113}"/>
              </a:ext>
            </a:extLst>
          </p:cNvPr>
          <p:cNvCxnSpPr/>
          <p:nvPr/>
        </p:nvCxnSpPr>
        <p:spPr>
          <a:xfrm flipV="1">
            <a:off x="2401677" y="2710149"/>
            <a:ext cx="1178805" cy="4074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786C25-99AA-432B-9005-C371DD229EC5}"/>
              </a:ext>
            </a:extLst>
          </p:cNvPr>
          <p:cNvSpPr txBox="1"/>
          <p:nvPr/>
        </p:nvSpPr>
        <p:spPr>
          <a:xfrm>
            <a:off x="3690651" y="2577947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Replace the S in cell</a:t>
            </a:r>
          </a:p>
        </p:txBody>
      </p:sp>
    </p:spTree>
    <p:extLst>
      <p:ext uri="{BB962C8B-B14F-4D97-AF65-F5344CB8AC3E}">
        <p14:creationId xmlns:p14="http://schemas.microsoft.com/office/powerpoint/2010/main" val="20400105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DDABB-1643-43A2-B85E-71AD82E97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(convert text to a numerical value)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FB8FB-97D8-4595-94D6-54B2A4FDA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2909" y="2141537"/>
            <a:ext cx="7914999" cy="4351338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71B87A1-3596-4C89-A7F8-B282388EAB32}"/>
              </a:ext>
            </a:extLst>
          </p:cNvPr>
          <p:cNvCxnSpPr/>
          <p:nvPr/>
        </p:nvCxnSpPr>
        <p:spPr>
          <a:xfrm flipV="1">
            <a:off x="2423711" y="1905918"/>
            <a:ext cx="308472" cy="4516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840707F-382B-4CD2-BA6D-44459B5A0B9D}"/>
              </a:ext>
            </a:extLst>
          </p:cNvPr>
          <p:cNvSpPr txBox="1"/>
          <p:nvPr/>
        </p:nvSpPr>
        <p:spPr>
          <a:xfrm>
            <a:off x="2732183" y="1229023"/>
            <a:ext cx="58830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Need to convert to value first before we can do arithmetic operations (add, </a:t>
            </a:r>
            <a:r>
              <a:rPr lang="en-US" dirty="0" err="1"/>
              <a:t>sub,etc</a:t>
            </a:r>
            <a:r>
              <a:rPr lang="en-US" dirty="0"/>
              <a:t>). Otherwise, if the value are text, we can’t do the operations</a:t>
            </a:r>
          </a:p>
        </p:txBody>
      </p:sp>
    </p:spTree>
    <p:extLst>
      <p:ext uri="{BB962C8B-B14F-4D97-AF65-F5344CB8AC3E}">
        <p14:creationId xmlns:p14="http://schemas.microsoft.com/office/powerpoint/2010/main" val="11232711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131C2E-5C66-4DCB-92F0-3E32A4F0B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Text(convert and return date as plain text)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31C0B6-03B0-4594-931B-46ED33CB8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2967" y="1825625"/>
            <a:ext cx="8666066" cy="4351338"/>
          </a:xfrm>
        </p:spPr>
      </p:pic>
    </p:spTree>
    <p:extLst>
      <p:ext uri="{BB962C8B-B14F-4D97-AF65-F5344CB8AC3E}">
        <p14:creationId xmlns:p14="http://schemas.microsoft.com/office/powerpoint/2010/main" val="12447061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7B2352-CCD9-4292-8E0B-14B6CEDAD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&amp; TODAY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F8031C-9E8C-4FC9-A2AE-2C7858BE02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4" y="2715943"/>
            <a:ext cx="10515600" cy="3369308"/>
          </a:xfrm>
        </p:spPr>
      </p:pic>
    </p:spTree>
    <p:extLst>
      <p:ext uri="{BB962C8B-B14F-4D97-AF65-F5344CB8AC3E}">
        <p14:creationId xmlns:p14="http://schemas.microsoft.com/office/powerpoint/2010/main" val="28467476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D2054-5632-4A0D-AE66-F7758CBA7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Date (convert text to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802499F-4FEA-4F2D-9316-8A415EB57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7862" y="2565379"/>
            <a:ext cx="10515600" cy="36650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B3B4953-8A18-4168-8804-4F0F367495A1}"/>
              </a:ext>
            </a:extLst>
          </p:cNvPr>
          <p:cNvCxnSpPr>
            <a:cxnSpLocks/>
          </p:cNvCxnSpPr>
          <p:nvPr/>
        </p:nvCxnSpPr>
        <p:spPr>
          <a:xfrm flipV="1">
            <a:off x="1828800" y="2049137"/>
            <a:ext cx="0" cy="516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A89B5A1-FC54-4EB1-A477-B470BED73FA6}"/>
              </a:ext>
            </a:extLst>
          </p:cNvPr>
          <p:cNvSpPr txBox="1"/>
          <p:nvPr/>
        </p:nvSpPr>
        <p:spPr>
          <a:xfrm>
            <a:off x="1112703" y="1690688"/>
            <a:ext cx="2379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all numbers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148B7-C343-4474-9FD7-19AB37F5DA17}"/>
              </a:ext>
            </a:extLst>
          </p:cNvPr>
          <p:cNvCxnSpPr/>
          <p:nvPr/>
        </p:nvCxnSpPr>
        <p:spPr>
          <a:xfrm flipV="1">
            <a:off x="2258458" y="2467778"/>
            <a:ext cx="881349" cy="3305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F642BA4-CB05-4387-9797-67FE1571AB6E}"/>
              </a:ext>
            </a:extLst>
          </p:cNvPr>
          <p:cNvSpPr txBox="1"/>
          <p:nvPr/>
        </p:nvSpPr>
        <p:spPr>
          <a:xfrm>
            <a:off x="3139807" y="1989534"/>
            <a:ext cx="5640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C2 date information</a:t>
            </a:r>
          </a:p>
        </p:txBody>
      </p:sp>
    </p:spTree>
    <p:extLst>
      <p:ext uri="{BB962C8B-B14F-4D97-AF65-F5344CB8AC3E}">
        <p14:creationId xmlns:p14="http://schemas.microsoft.com/office/powerpoint/2010/main" val="31022641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830425-A533-4806-9934-41B49E09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WORKDAY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C1F30F-ACC2-4BB2-B582-34B93E73B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390" y="2141537"/>
            <a:ext cx="1043647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1112E6-4956-4800-AC80-A28857975DFE}"/>
              </a:ext>
            </a:extLst>
          </p:cNvPr>
          <p:cNvCxnSpPr>
            <a:endCxn id="2" idx="2"/>
          </p:cNvCxnSpPr>
          <p:nvPr/>
        </p:nvCxnSpPr>
        <p:spPr>
          <a:xfrm flipV="1">
            <a:off x="4629873" y="1690688"/>
            <a:ext cx="1466127" cy="6126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465116D-9A7B-491D-80A4-678249018688}"/>
              </a:ext>
            </a:extLst>
          </p:cNvPr>
          <p:cNvSpPr txBox="1"/>
          <p:nvPr/>
        </p:nvSpPr>
        <p:spPr>
          <a:xfrm>
            <a:off x="6096000" y="122902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</a:t>
            </a:r>
            <a:r>
              <a:rPr lang="en-US" b="1" dirty="0">
                <a:solidFill>
                  <a:srgbClr val="FF0000"/>
                </a:solidFill>
              </a:rPr>
              <a:t>working days</a:t>
            </a:r>
            <a:r>
              <a:rPr lang="en-US" b="1" dirty="0"/>
              <a:t> </a:t>
            </a:r>
            <a:r>
              <a:rPr lang="en-US" dirty="0"/>
              <a:t>after particular date  (assume sat/sun are non-working days)</a:t>
            </a:r>
          </a:p>
        </p:txBody>
      </p:sp>
    </p:spTree>
    <p:extLst>
      <p:ext uri="{BB962C8B-B14F-4D97-AF65-F5344CB8AC3E}">
        <p14:creationId xmlns:p14="http://schemas.microsoft.com/office/powerpoint/2010/main" val="3671442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64DFB3-9702-4513-82FF-85100A847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9249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Workday.intl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ED9356-8570-4067-9B6F-0526B9C25E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3322" y="2159051"/>
            <a:ext cx="5924287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F70569F-9E74-442D-9C1A-09A181B860ED}"/>
              </a:ext>
            </a:extLst>
          </p:cNvPr>
          <p:cNvCxnSpPr>
            <a:cxnSpLocks/>
          </p:cNvCxnSpPr>
          <p:nvPr/>
        </p:nvCxnSpPr>
        <p:spPr>
          <a:xfrm flipH="1" flipV="1">
            <a:off x="5210978" y="1972019"/>
            <a:ext cx="110169" cy="550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38A63275-98B3-438B-9D22-9B7474900A74}"/>
              </a:ext>
            </a:extLst>
          </p:cNvPr>
          <p:cNvSpPr txBox="1"/>
          <p:nvPr/>
        </p:nvSpPr>
        <p:spPr>
          <a:xfrm>
            <a:off x="4156288" y="955173"/>
            <a:ext cx="32903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workdays after (assume Tue/Sun are non-working days, so put “1”, the rest days put “0”)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16C0EB7-0E40-4B27-9548-264585C162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8185" y="3150826"/>
            <a:ext cx="5220596" cy="2950306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5DBD50B-09B7-4396-846B-5FD432690F7E}"/>
              </a:ext>
            </a:extLst>
          </p:cNvPr>
          <p:cNvCxnSpPr>
            <a:cxnSpLocks/>
          </p:cNvCxnSpPr>
          <p:nvPr/>
        </p:nvCxnSpPr>
        <p:spPr>
          <a:xfrm flipV="1">
            <a:off x="9847244" y="2522863"/>
            <a:ext cx="112004" cy="6279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B87300D-E0ED-499D-8B33-651B6B256068}"/>
              </a:ext>
            </a:extLst>
          </p:cNvPr>
          <p:cNvSpPr txBox="1"/>
          <p:nvPr/>
        </p:nvSpPr>
        <p:spPr>
          <a:xfrm>
            <a:off x="8758410" y="1591335"/>
            <a:ext cx="32903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want to take into a account of holiday(</a:t>
            </a:r>
            <a:r>
              <a:rPr lang="en-US" dirty="0" err="1"/>
              <a:t>eg</a:t>
            </a:r>
            <a:r>
              <a:rPr lang="en-US" dirty="0"/>
              <a:t>, April 10)</a:t>
            </a:r>
          </a:p>
        </p:txBody>
      </p:sp>
    </p:spTree>
    <p:extLst>
      <p:ext uri="{BB962C8B-B14F-4D97-AF65-F5344CB8AC3E}">
        <p14:creationId xmlns:p14="http://schemas.microsoft.com/office/powerpoint/2010/main" val="8139478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0A49-8CEC-4B93-9C14-224521A3A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Networkdays</a:t>
            </a:r>
            <a:r>
              <a:rPr lang="en-US" dirty="0"/>
              <a:t> (return the number of whole working days between a start/end date)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A93F31-74EA-4A15-80C2-AA2FEA428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561" y="3036860"/>
            <a:ext cx="7010400" cy="35814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D22A20-AA49-41EF-9CE4-070FAA6CE64A}"/>
              </a:ext>
            </a:extLst>
          </p:cNvPr>
          <p:cNvCxnSpPr/>
          <p:nvPr/>
        </p:nvCxnSpPr>
        <p:spPr>
          <a:xfrm flipH="1" flipV="1">
            <a:off x="4538949" y="2776251"/>
            <a:ext cx="1806767" cy="25999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A5A1879-2354-4112-B61B-404C98B99DDB}"/>
              </a:ext>
            </a:extLst>
          </p:cNvPr>
          <p:cNvSpPr txBox="1"/>
          <p:nvPr/>
        </p:nvSpPr>
        <p:spPr>
          <a:xfrm>
            <a:off x="3238959" y="2159306"/>
            <a:ext cx="2093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Assume sat/sun holiday</a:t>
            </a:r>
          </a:p>
        </p:txBody>
      </p:sp>
    </p:spTree>
    <p:extLst>
      <p:ext uri="{BB962C8B-B14F-4D97-AF65-F5344CB8AC3E}">
        <p14:creationId xmlns:p14="http://schemas.microsoft.com/office/powerpoint/2010/main" val="454678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3FE1-596B-4B44-8D3C-65D58D6E5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Concatenate function (joins text together)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E9672-404A-41E3-8DE5-98082F41A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Concatenate 2 cell strings with “_”: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5D7F56-DDEC-47A6-BFF4-A9651F3CB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1575" y="2882900"/>
            <a:ext cx="80200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992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8C835-10CE-4A89-8E49-05CF1749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EOMONTH(date of last day of particular month)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38B9690D-37F8-446E-951F-6C33EE3E36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906" y="2141537"/>
            <a:ext cx="6644713" cy="4351338"/>
          </a:xfr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137CAF5-9C21-45EF-8BAE-8AA1CE4DC689}"/>
              </a:ext>
            </a:extLst>
          </p:cNvPr>
          <p:cNvCxnSpPr>
            <a:cxnSpLocks/>
          </p:cNvCxnSpPr>
          <p:nvPr/>
        </p:nvCxnSpPr>
        <p:spPr>
          <a:xfrm flipV="1">
            <a:off x="4913523" y="1872867"/>
            <a:ext cx="1179414" cy="782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1D0BA8E-FBE1-4B59-8DD2-57138CCB3D09}"/>
              </a:ext>
            </a:extLst>
          </p:cNvPr>
          <p:cNvSpPr txBox="1"/>
          <p:nvPr/>
        </p:nvSpPr>
        <p:spPr>
          <a:xfrm>
            <a:off x="6092937" y="1276867"/>
            <a:ext cx="4349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it’s “0”,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this</a:t>
            </a:r>
            <a:r>
              <a:rPr lang="en-US" dirty="0"/>
              <a:t> month. If it’s “1”, it will output date of last day of </a:t>
            </a:r>
            <a:r>
              <a:rPr lang="en-US" b="1" dirty="0">
                <a:solidFill>
                  <a:srgbClr val="FF0000"/>
                </a:solidFill>
              </a:rPr>
              <a:t>next</a:t>
            </a:r>
            <a:r>
              <a:rPr lang="en-US" dirty="0"/>
              <a:t> month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5A8D7B9-3427-456A-92B5-5A35AE25FF26}"/>
              </a:ext>
            </a:extLst>
          </p:cNvPr>
          <p:cNvCxnSpPr>
            <a:cxnSpLocks/>
          </p:cNvCxnSpPr>
          <p:nvPr/>
        </p:nvCxnSpPr>
        <p:spPr>
          <a:xfrm>
            <a:off x="5078776" y="2998064"/>
            <a:ext cx="3547431" cy="2739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6C8F56E-90FC-4782-A7DA-B495C2A15BA9}"/>
              </a:ext>
            </a:extLst>
          </p:cNvPr>
          <p:cNvSpPr txBox="1"/>
          <p:nvPr/>
        </p:nvSpPr>
        <p:spPr>
          <a:xfrm>
            <a:off x="8758410" y="3084723"/>
            <a:ext cx="14101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days after last day of this month</a:t>
            </a:r>
          </a:p>
        </p:txBody>
      </p:sp>
    </p:spTree>
    <p:extLst>
      <p:ext uri="{BB962C8B-B14F-4D97-AF65-F5344CB8AC3E}">
        <p14:creationId xmlns:p14="http://schemas.microsoft.com/office/powerpoint/2010/main" val="606121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B882A0-842A-4C81-84E4-4250B98F8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Referencing (A cell reference that always fixed 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173D4-7D64-454D-BB36-26DAE3BD5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8481" y="2034946"/>
            <a:ext cx="7353023" cy="4351338"/>
          </a:xfrm>
        </p:spPr>
      </p:pic>
    </p:spTree>
    <p:extLst>
      <p:ext uri="{BB962C8B-B14F-4D97-AF65-F5344CB8AC3E}">
        <p14:creationId xmlns:p14="http://schemas.microsoft.com/office/powerpoint/2010/main" val="763920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3708E-E6BE-4297-986B-BBEC24D4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964" y="131762"/>
            <a:ext cx="10651836" cy="549275"/>
          </a:xfrm>
        </p:spPr>
        <p:txBody>
          <a:bodyPr>
            <a:normAutofit fontScale="90000"/>
          </a:bodyPr>
          <a:lstStyle/>
          <a:p>
            <a:r>
              <a:rPr lang="en-US" dirty="0"/>
              <a:t>Name Range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CEA248-5DE6-41B3-8AAA-29ED267B51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986" y="1081520"/>
            <a:ext cx="6505575" cy="26193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2FAB578-6679-4D4B-9E5D-1BB6D3F57098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1881352" y="969518"/>
            <a:ext cx="1332903" cy="239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6C1C64C-735B-4637-8ED3-3FC572624046}"/>
              </a:ext>
            </a:extLst>
          </p:cNvPr>
          <p:cNvSpPr txBox="1"/>
          <p:nvPr/>
        </p:nvSpPr>
        <p:spPr>
          <a:xfrm>
            <a:off x="3214255" y="784852"/>
            <a:ext cx="3076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it for later usage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939521D-DE87-405F-BE5F-28EDF08E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4" y="4137274"/>
            <a:ext cx="6362700" cy="25146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C8219A-9E49-4F94-9A66-7CBA0DD58B5D}"/>
              </a:ext>
            </a:extLst>
          </p:cNvPr>
          <p:cNvCxnSpPr/>
          <p:nvPr/>
        </p:nvCxnSpPr>
        <p:spPr>
          <a:xfrm flipV="1">
            <a:off x="5750805" y="4384713"/>
            <a:ext cx="2225407" cy="1322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73A1AA25-41F9-4873-AF67-AD31B0683478}"/>
              </a:ext>
            </a:extLst>
          </p:cNvPr>
          <p:cNvSpPr txBox="1"/>
          <p:nvPr/>
        </p:nvSpPr>
        <p:spPr>
          <a:xfrm>
            <a:off x="8097398" y="4101378"/>
            <a:ext cx="367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By default, it becomes absolute value (no need to put dollar sign )</a:t>
            </a:r>
          </a:p>
        </p:txBody>
      </p:sp>
    </p:spTree>
    <p:extLst>
      <p:ext uri="{BB962C8B-B14F-4D97-AF65-F5344CB8AC3E}">
        <p14:creationId xmlns:p14="http://schemas.microsoft.com/office/powerpoint/2010/main" val="3124673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B90F8-DE34-4767-8E42-B5927528B7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142779"/>
            <a:ext cx="10515600" cy="538258"/>
          </a:xfrm>
        </p:spPr>
        <p:txBody>
          <a:bodyPr>
            <a:normAutofit fontScale="90000"/>
          </a:bodyPr>
          <a:lstStyle/>
          <a:p>
            <a:r>
              <a:rPr lang="en-US" dirty="0"/>
              <a:t>Ways of define name range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C696C8E-7373-4EC5-A5F5-D9D012F52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1" y="747139"/>
            <a:ext cx="7205949" cy="3379649"/>
          </a:xfr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F917DB-C994-498B-AE20-FC791D05DD78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188945" y="1652530"/>
            <a:ext cx="3393195" cy="11712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37AAAF2-276C-44C6-BDA9-B9B390E23D90}"/>
              </a:ext>
            </a:extLst>
          </p:cNvPr>
          <p:cNvSpPr txBox="1"/>
          <p:nvPr/>
        </p:nvSpPr>
        <p:spPr>
          <a:xfrm>
            <a:off x="8582140" y="1467864"/>
            <a:ext cx="1934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all data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9E6DC0-FBDF-4CD0-A690-0E23858188BD}"/>
              </a:ext>
            </a:extLst>
          </p:cNvPr>
          <p:cNvCxnSpPr>
            <a:cxnSpLocks/>
          </p:cNvCxnSpPr>
          <p:nvPr/>
        </p:nvCxnSpPr>
        <p:spPr>
          <a:xfrm>
            <a:off x="6422834" y="1281614"/>
            <a:ext cx="2302525" cy="1329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FB70D89-8467-4D0F-9EAF-A81C4473709F}"/>
              </a:ext>
            </a:extLst>
          </p:cNvPr>
          <p:cNvSpPr txBox="1"/>
          <p:nvPr/>
        </p:nvSpPr>
        <p:spPr>
          <a:xfrm>
            <a:off x="8725357" y="2287832"/>
            <a:ext cx="259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‘create from selection’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745D078-814B-420E-BA00-88B2825AF761}"/>
              </a:ext>
            </a:extLst>
          </p:cNvPr>
          <p:cNvCxnSpPr>
            <a:cxnSpLocks/>
          </p:cNvCxnSpPr>
          <p:nvPr/>
        </p:nvCxnSpPr>
        <p:spPr>
          <a:xfrm>
            <a:off x="7810959" y="2934163"/>
            <a:ext cx="946992" cy="4735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69AEC5C8-499C-4844-AEB3-DBE8369D3ED2}"/>
              </a:ext>
            </a:extLst>
          </p:cNvPr>
          <p:cNvSpPr txBox="1"/>
          <p:nvPr/>
        </p:nvSpPr>
        <p:spPr>
          <a:xfrm>
            <a:off x="8717583" y="3259325"/>
            <a:ext cx="2599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Only tick “Top row” and don’t tick “Left </a:t>
            </a:r>
            <a:r>
              <a:rPr lang="en-US" dirty="0" err="1"/>
              <a:t>colum</a:t>
            </a:r>
            <a:r>
              <a:rPr lang="en-US" dirty="0"/>
              <a:t>” because we don’t want to name </a:t>
            </a:r>
            <a:r>
              <a:rPr lang="en-US"/>
              <a:t>the rows</a:t>
            </a:r>
            <a:endParaRPr lang="en-US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9830CB0-2468-49B1-8B20-AFB7A5EF62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312467"/>
            <a:ext cx="1778307" cy="2446914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566290F-28CB-4600-93C3-947E5A9015B5}"/>
              </a:ext>
            </a:extLst>
          </p:cNvPr>
          <p:cNvCxnSpPr/>
          <p:nvPr/>
        </p:nvCxnSpPr>
        <p:spPr>
          <a:xfrm flipV="1">
            <a:off x="6499952" y="5032179"/>
            <a:ext cx="2566930" cy="6855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64C5790-4F9F-4556-BB26-AEB9B1D1AA96}"/>
              </a:ext>
            </a:extLst>
          </p:cNvPr>
          <p:cNvSpPr txBox="1"/>
          <p:nvPr/>
        </p:nvSpPr>
        <p:spPr>
          <a:xfrm>
            <a:off x="9055865" y="4913615"/>
            <a:ext cx="14606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Name ranges will be all added and </a:t>
            </a:r>
            <a:r>
              <a:rPr lang="en-US" dirty="0" err="1"/>
              <a:t>aviable</a:t>
            </a:r>
            <a:r>
              <a:rPr lang="en-US" dirty="0"/>
              <a:t> to use </a:t>
            </a:r>
          </a:p>
        </p:txBody>
      </p:sp>
    </p:spTree>
    <p:extLst>
      <p:ext uri="{BB962C8B-B14F-4D97-AF65-F5344CB8AC3E}">
        <p14:creationId xmlns:p14="http://schemas.microsoft.com/office/powerpoint/2010/main" val="31474218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A1F0C-13EE-4655-8C51-5439308F5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SUMIFS(Sums cells that match multiple criteria)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0AB085-8A84-4C9F-8B82-0B51BA4260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9642" y="2141537"/>
            <a:ext cx="7445622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CD2AB1-184E-4E02-977E-F2C8ADCE164A}"/>
              </a:ext>
            </a:extLst>
          </p:cNvPr>
          <p:cNvCxnSpPr>
            <a:cxnSpLocks/>
          </p:cNvCxnSpPr>
          <p:nvPr/>
        </p:nvCxnSpPr>
        <p:spPr>
          <a:xfrm flipV="1">
            <a:off x="6422834" y="1817783"/>
            <a:ext cx="1178805" cy="760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B7259FD-7CC9-4470-807E-35313C13867D}"/>
              </a:ext>
            </a:extLst>
          </p:cNvPr>
          <p:cNvSpPr txBox="1"/>
          <p:nvPr/>
        </p:nvSpPr>
        <p:spPr>
          <a:xfrm>
            <a:off x="7678756" y="1495207"/>
            <a:ext cx="42304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Search name range which has name  “Location”(search the location column)</a:t>
            </a:r>
          </a:p>
          <a:p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3685A75-FD8B-4D68-9BD3-A8F4E7B7F8C6}"/>
              </a:ext>
            </a:extLst>
          </p:cNvPr>
          <p:cNvCxnSpPr>
            <a:cxnSpLocks/>
          </p:cNvCxnSpPr>
          <p:nvPr/>
        </p:nvCxnSpPr>
        <p:spPr>
          <a:xfrm>
            <a:off x="7012236" y="2677099"/>
            <a:ext cx="1228381" cy="771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6A40C87-7391-419D-98AD-0A58C79017ED}"/>
              </a:ext>
            </a:extLst>
          </p:cNvPr>
          <p:cNvSpPr txBox="1"/>
          <p:nvPr/>
        </p:nvSpPr>
        <p:spPr>
          <a:xfrm>
            <a:off x="8240617" y="2530992"/>
            <a:ext cx="4230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Looking for the word “Sydney” </a:t>
            </a:r>
          </a:p>
        </p:txBody>
      </p:sp>
    </p:spTree>
    <p:extLst>
      <p:ext uri="{BB962C8B-B14F-4D97-AF65-F5344CB8AC3E}">
        <p14:creationId xmlns:p14="http://schemas.microsoft.com/office/powerpoint/2010/main" val="3523998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4A209F-9DF8-4223-8E5B-E187F9F0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179206"/>
          </a:xfrm>
        </p:spPr>
        <p:txBody>
          <a:bodyPr>
            <a:normAutofit fontScale="90000"/>
          </a:bodyPr>
          <a:lstStyle/>
          <a:p>
            <a:r>
              <a:rPr lang="en-US" dirty="0"/>
              <a:t>Data Validation (Drop down 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81240-9DBA-4E1E-971E-9F1A3B04B6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760164"/>
            <a:ext cx="10836007" cy="4925544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Select cell and click “DATA”- &gt; “DATA VALIDATION”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make the drop down list dynamic (when update the locations column, the new name will appear in the drop down list ), we need to edit the name range </a:t>
            </a:r>
          </a:p>
          <a:p>
            <a:endParaRPr lang="en-US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E8D86A14-BC26-4C65-BC12-D1A9A006F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708" y="1227581"/>
            <a:ext cx="3908691" cy="283682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2B402A2-9ADE-482F-96DE-BEB6FDDEE4DB}"/>
              </a:ext>
            </a:extLst>
          </p:cNvPr>
          <p:cNvCxnSpPr>
            <a:cxnSpLocks/>
          </p:cNvCxnSpPr>
          <p:nvPr/>
        </p:nvCxnSpPr>
        <p:spPr>
          <a:xfrm flipV="1">
            <a:off x="5761822" y="2489813"/>
            <a:ext cx="3194891" cy="133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D9FF2E4-E889-49F3-932C-F549CAB16BC7}"/>
              </a:ext>
            </a:extLst>
          </p:cNvPr>
          <p:cNvSpPr txBox="1"/>
          <p:nvPr/>
        </p:nvSpPr>
        <p:spPr>
          <a:xfrm>
            <a:off x="9031796" y="2305146"/>
            <a:ext cx="2642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“List”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650D28F-E449-47A1-B188-46B59709DF4F}"/>
              </a:ext>
            </a:extLst>
          </p:cNvPr>
          <p:cNvCxnSpPr>
            <a:cxnSpLocks/>
          </p:cNvCxnSpPr>
          <p:nvPr/>
        </p:nvCxnSpPr>
        <p:spPr>
          <a:xfrm>
            <a:off x="5761822" y="2974554"/>
            <a:ext cx="1961002" cy="912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ABE1E1A-0944-4E13-B897-4115F6693554}"/>
              </a:ext>
            </a:extLst>
          </p:cNvPr>
          <p:cNvSpPr txBox="1"/>
          <p:nvPr/>
        </p:nvSpPr>
        <p:spPr>
          <a:xfrm>
            <a:off x="8134807" y="2856184"/>
            <a:ext cx="39624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“Formulas” -&gt; “Use in Formula” . Select “Locations”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B364C23-FB5D-4F7B-B3BF-6F19F03CC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739" y="5035639"/>
            <a:ext cx="5908709" cy="1663550"/>
          </a:xfrm>
          <a:prstGeom prst="rect">
            <a:avLst/>
          </a:prstGeom>
        </p:spPr>
      </p:pic>
      <p:pic>
        <p:nvPicPr>
          <p:cNvPr id="23" name="Content Placeholder 4">
            <a:extLst>
              <a:ext uri="{FF2B5EF4-FFF2-40B4-BE49-F238E27FC236}">
                <a16:creationId xmlns:a16="http://schemas.microsoft.com/office/drawing/2014/main" id="{B8A4C9E5-9F6A-40B9-BFAD-AAD2BEA8B5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321" y="5087785"/>
            <a:ext cx="2313543" cy="1833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11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BE3E-9988-4E19-B7B2-4C33D8D28A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sort based on multiple criteria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A7EEF-C726-447A-B532-D20926C9DE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 “Data”-&gt; “Sort”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B5EFBF-FABC-46CD-88B6-7D4717C120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370805"/>
            <a:ext cx="6415239" cy="425570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00A015F-BC25-488C-B817-58CEAD0D1B89}"/>
              </a:ext>
            </a:extLst>
          </p:cNvPr>
          <p:cNvCxnSpPr>
            <a:cxnSpLocks/>
          </p:cNvCxnSpPr>
          <p:nvPr/>
        </p:nvCxnSpPr>
        <p:spPr>
          <a:xfrm flipV="1">
            <a:off x="6665205" y="4560425"/>
            <a:ext cx="1390775" cy="518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17335BB-0E54-4FC8-97DC-6C809BBBF7EF}"/>
              </a:ext>
            </a:extLst>
          </p:cNvPr>
          <p:cNvSpPr txBox="1"/>
          <p:nvPr/>
        </p:nvSpPr>
        <p:spPr>
          <a:xfrm>
            <a:off x="8152482" y="4252511"/>
            <a:ext cx="3029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Sort the table base on two criteria “location” &amp; “invoice date”. </a:t>
            </a:r>
          </a:p>
        </p:txBody>
      </p:sp>
    </p:spTree>
    <p:extLst>
      <p:ext uri="{BB962C8B-B14F-4D97-AF65-F5344CB8AC3E}">
        <p14:creationId xmlns:p14="http://schemas.microsoft.com/office/powerpoint/2010/main" val="5640808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1F043-3905-462B-9857-922F58226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1762" y="0"/>
            <a:ext cx="10515600" cy="1325563"/>
          </a:xfrm>
        </p:spPr>
        <p:txBody>
          <a:bodyPr/>
          <a:lstStyle/>
          <a:p>
            <a:r>
              <a:rPr lang="en-US" dirty="0"/>
              <a:t>Slicer (visual element used to apply filters to tables)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9FF449F-92AA-4623-82E3-8899C913C7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8030" y="1325563"/>
            <a:ext cx="6124461" cy="227490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32E2AE6-25A0-4FFE-8E7C-8457B5465036}"/>
              </a:ext>
            </a:extLst>
          </p:cNvPr>
          <p:cNvCxnSpPr>
            <a:cxnSpLocks/>
          </p:cNvCxnSpPr>
          <p:nvPr/>
        </p:nvCxnSpPr>
        <p:spPr>
          <a:xfrm>
            <a:off x="6764356" y="1685581"/>
            <a:ext cx="14542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ED1154A-C435-47C4-81CB-D01C6E570553}"/>
              </a:ext>
            </a:extLst>
          </p:cNvPr>
          <p:cNvSpPr txBox="1"/>
          <p:nvPr/>
        </p:nvSpPr>
        <p:spPr>
          <a:xfrm>
            <a:off x="8549089" y="1362415"/>
            <a:ext cx="2694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“table design” and select “insert slicer”. 2 slicers been added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FDFA6B-F63A-4882-B1D2-228375266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3335" y="3835866"/>
            <a:ext cx="4549966" cy="2673105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B132CB-FCCB-495C-892C-638533C49030}"/>
              </a:ext>
            </a:extLst>
          </p:cNvPr>
          <p:cNvCxnSpPr>
            <a:cxnSpLocks/>
          </p:cNvCxnSpPr>
          <p:nvPr/>
        </p:nvCxnSpPr>
        <p:spPr>
          <a:xfrm>
            <a:off x="9793995" y="2588964"/>
            <a:ext cx="0" cy="12469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37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BE5C8-975A-4AC8-9320-1C8CBFDD3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D2A509C-99F6-48FF-A97A-A159B7E72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5428" y="2988028"/>
            <a:ext cx="10515600" cy="304725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9400CA3-6680-4350-A323-7245A4381BB7}"/>
              </a:ext>
            </a:extLst>
          </p:cNvPr>
          <p:cNvCxnSpPr/>
          <p:nvPr/>
        </p:nvCxnSpPr>
        <p:spPr>
          <a:xfrm flipH="1" flipV="1">
            <a:off x="3519377" y="2296633"/>
            <a:ext cx="148856" cy="744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DCCDD9-E506-4BE5-999C-58A0FAA568FD}"/>
              </a:ext>
            </a:extLst>
          </p:cNvPr>
          <p:cNvSpPr txBox="1"/>
          <p:nvPr/>
        </p:nvSpPr>
        <p:spPr>
          <a:xfrm>
            <a:off x="2934586" y="1447870"/>
            <a:ext cx="2328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date1 &gt; date2, put a “Yes”. Otherwise, put empty</a:t>
            </a:r>
          </a:p>
        </p:txBody>
      </p:sp>
    </p:spTree>
    <p:extLst>
      <p:ext uri="{BB962C8B-B14F-4D97-AF65-F5344CB8AC3E}">
        <p14:creationId xmlns:p14="http://schemas.microsoft.com/office/powerpoint/2010/main" val="6364430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ADC41-9739-4416-B890-55C0D6C59B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961" y="365125"/>
            <a:ext cx="10725839" cy="97893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Vlookup</a:t>
            </a:r>
            <a:r>
              <a:rPr lang="en-US" dirty="0"/>
              <a:t> (references a vertical table to find and return values)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302E1-6BAB-4C7E-9797-F79BC404B997}"/>
              </a:ext>
            </a:extLst>
          </p:cNvPr>
          <p:cNvSpPr txBox="1"/>
          <p:nvPr/>
        </p:nvSpPr>
        <p:spPr>
          <a:xfrm>
            <a:off x="7458417" y="5657671"/>
            <a:ext cx="3161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</a:t>
            </a:r>
            <a:r>
              <a:rPr lang="en-US" b="1" dirty="0">
                <a:solidFill>
                  <a:srgbClr val="FF0000"/>
                </a:solidFill>
              </a:rPr>
              <a:t>without choosing </a:t>
            </a:r>
            <a:r>
              <a:rPr lang="en-US" dirty="0"/>
              <a:t>the heading (notice the value must arrange from </a:t>
            </a:r>
            <a:r>
              <a:rPr lang="en-US" b="1" dirty="0">
                <a:solidFill>
                  <a:srgbClr val="FF0000"/>
                </a:solidFill>
              </a:rPr>
              <a:t>smallest to largest</a:t>
            </a:r>
            <a:r>
              <a:rPr lang="en-US" dirty="0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9260C8-B7A7-4BA6-BD55-7F727D6F9A83}"/>
              </a:ext>
            </a:extLst>
          </p:cNvPr>
          <p:cNvSpPr txBox="1"/>
          <p:nvPr/>
        </p:nvSpPr>
        <p:spPr>
          <a:xfrm>
            <a:off x="7458418" y="2234588"/>
            <a:ext cx="31618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“2” means 2nd column of </a:t>
            </a:r>
            <a:r>
              <a:rPr lang="en-US" dirty="0" err="1"/>
              <a:t>of</a:t>
            </a:r>
            <a:r>
              <a:rPr lang="en-US" dirty="0"/>
              <a:t> new Penalties table</a:t>
            </a:r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D71B98A3-9C34-4F67-83F8-31ED7A2CD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0702" y="1990878"/>
            <a:ext cx="6160710" cy="3832046"/>
          </a:xfr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C0826F0-9B0A-474D-AAB0-1B322C5FB26E}"/>
              </a:ext>
            </a:extLst>
          </p:cNvPr>
          <p:cNvCxnSpPr>
            <a:cxnSpLocks/>
          </p:cNvCxnSpPr>
          <p:nvPr/>
        </p:nvCxnSpPr>
        <p:spPr>
          <a:xfrm>
            <a:off x="2820318" y="2115239"/>
            <a:ext cx="4638099" cy="2864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E2DEC1-9668-44B9-B746-CDCD64BCACEC}"/>
              </a:ext>
            </a:extLst>
          </p:cNvPr>
          <p:cNvCxnSpPr>
            <a:cxnSpLocks/>
          </p:cNvCxnSpPr>
          <p:nvPr/>
        </p:nvCxnSpPr>
        <p:spPr>
          <a:xfrm flipV="1">
            <a:off x="2941504" y="1635998"/>
            <a:ext cx="3327094" cy="4792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90B2224-7EC9-4EFB-AEAD-0B3E8C3A7036}"/>
              </a:ext>
            </a:extLst>
          </p:cNvPr>
          <p:cNvSpPr txBox="1"/>
          <p:nvPr/>
        </p:nvSpPr>
        <p:spPr>
          <a:xfrm>
            <a:off x="6731412" y="1296939"/>
            <a:ext cx="31618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“1” means range match. E.g. As long as value falls in between 1 5 (</a:t>
            </a:r>
            <a:r>
              <a:rPr lang="en-US" dirty="0" err="1"/>
              <a:t>eg</a:t>
            </a:r>
            <a:r>
              <a:rPr lang="en-US" dirty="0"/>
              <a:t>, 4), the value will be 5.5</a:t>
            </a:r>
          </a:p>
        </p:txBody>
      </p:sp>
    </p:spTree>
    <p:extLst>
      <p:ext uri="{BB962C8B-B14F-4D97-AF65-F5344CB8AC3E}">
        <p14:creationId xmlns:p14="http://schemas.microsoft.com/office/powerpoint/2010/main" val="37533802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85E1E-DBB4-48AF-95A5-0FE7B0EC9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982899" cy="1504853"/>
          </a:xfrm>
        </p:spPr>
        <p:txBody>
          <a:bodyPr/>
          <a:lstStyle/>
          <a:p>
            <a:r>
              <a:rPr lang="en-US" dirty="0" err="1"/>
              <a:t>Concat</a:t>
            </a:r>
            <a:r>
              <a:rPr lang="en-US" dirty="0"/>
              <a:t> Operator (concatenate </a:t>
            </a:r>
            <a:r>
              <a:rPr lang="en-US" dirty="0" err="1"/>
              <a:t>djacent</a:t>
            </a:r>
            <a:r>
              <a:rPr lang="en-US" dirty="0"/>
              <a:t> elements)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9996A8D-69E0-42C5-8B06-05DFA5ECF9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9978"/>
            <a:ext cx="10515600" cy="4262632"/>
          </a:xfrm>
        </p:spPr>
      </p:pic>
    </p:spTree>
    <p:extLst>
      <p:ext uri="{BB962C8B-B14F-4D97-AF65-F5344CB8AC3E}">
        <p14:creationId xmlns:p14="http://schemas.microsoft.com/office/powerpoint/2010/main" val="33530214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493FF-C040-415C-8462-9DD81F69B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048" y="0"/>
            <a:ext cx="10376971" cy="980501"/>
          </a:xfrm>
        </p:spPr>
        <p:txBody>
          <a:bodyPr/>
          <a:lstStyle/>
          <a:p>
            <a:r>
              <a:rPr lang="en-US" dirty="0" err="1"/>
              <a:t>Vlookup</a:t>
            </a:r>
            <a:r>
              <a:rPr lang="en-US" dirty="0"/>
              <a:t> match 2 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01165-D5A9-4E1D-915A-2EA58A08E1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124" y="980501"/>
            <a:ext cx="10785676" cy="5196462"/>
          </a:xfrm>
        </p:spPr>
        <p:txBody>
          <a:bodyPr/>
          <a:lstStyle/>
          <a:p>
            <a:r>
              <a:rPr lang="en-US" dirty="0"/>
              <a:t>Both table 1 and table 2 have </a:t>
            </a:r>
            <a:r>
              <a:rPr lang="en-US" dirty="0" err="1"/>
              <a:t>cust</a:t>
            </a:r>
            <a:r>
              <a:rPr lang="en-US" dirty="0"/>
              <a:t> refer and amount columns</a:t>
            </a:r>
          </a:p>
          <a:p>
            <a:endParaRPr lang="en-US" dirty="0"/>
          </a:p>
          <a:p>
            <a:r>
              <a:rPr lang="en-US" dirty="0"/>
              <a:t>We want to match table 1 and table 2 (just to validate if the records of amount column on both tables are the same)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58CEA-A77A-4723-BF4D-BAFC764A95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45" y="3429000"/>
            <a:ext cx="7863068" cy="320252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75AEB37-C8B5-4FB1-9CA3-010B57874015}"/>
              </a:ext>
            </a:extLst>
          </p:cNvPr>
          <p:cNvCxnSpPr>
            <a:cxnSpLocks/>
          </p:cNvCxnSpPr>
          <p:nvPr/>
        </p:nvCxnSpPr>
        <p:spPr>
          <a:xfrm>
            <a:off x="5684704" y="5624111"/>
            <a:ext cx="3841261" cy="8062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7E72CC9-2B82-4EA1-971C-82E660E42858}"/>
              </a:ext>
            </a:extLst>
          </p:cNvPr>
          <p:cNvSpPr txBox="1"/>
          <p:nvPr/>
        </p:nvSpPr>
        <p:spPr>
          <a:xfrm>
            <a:off x="9447546" y="6176963"/>
            <a:ext cx="2219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Match with </a:t>
            </a:r>
            <a:r>
              <a:rPr lang="en-US" dirty="0" err="1"/>
              <a:t>table_mc</a:t>
            </a:r>
            <a:r>
              <a:rPr lang="en-US" dirty="0"/>
              <a:t> “</a:t>
            </a:r>
            <a:r>
              <a:rPr lang="en-US" dirty="0" err="1"/>
              <a:t>cust_ref</a:t>
            </a:r>
            <a:r>
              <a:rPr lang="en-US" dirty="0"/>
              <a:t>” column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574872-203D-4E30-8155-E171DB73FFA3}"/>
              </a:ext>
            </a:extLst>
          </p:cNvPr>
          <p:cNvCxnSpPr>
            <a:cxnSpLocks/>
          </p:cNvCxnSpPr>
          <p:nvPr/>
        </p:nvCxnSpPr>
        <p:spPr>
          <a:xfrm flipV="1">
            <a:off x="5938092" y="5029199"/>
            <a:ext cx="3509454" cy="50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4D9BFCF-CCB7-4D22-B751-D7C7559D8B15}"/>
              </a:ext>
            </a:extLst>
          </p:cNvPr>
          <p:cNvSpPr txBox="1"/>
          <p:nvPr/>
        </p:nvSpPr>
        <p:spPr>
          <a:xfrm>
            <a:off x="9404559" y="4757442"/>
            <a:ext cx="2219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</a:t>
            </a:r>
            <a:r>
              <a:rPr lang="en-US" baseline="30000" dirty="0"/>
              <a:t>th</a:t>
            </a:r>
            <a:r>
              <a:rPr lang="en-US" dirty="0"/>
              <a:t> column of </a:t>
            </a:r>
            <a:r>
              <a:rPr lang="en-US" dirty="0" err="1"/>
              <a:t>table_mc</a:t>
            </a:r>
            <a:r>
              <a:rPr lang="en-US" dirty="0"/>
              <a:t> which is “amount” column</a:t>
            </a:r>
          </a:p>
        </p:txBody>
      </p:sp>
    </p:spTree>
    <p:extLst>
      <p:ext uri="{BB962C8B-B14F-4D97-AF65-F5344CB8AC3E}">
        <p14:creationId xmlns:p14="http://schemas.microsoft.com/office/powerpoint/2010/main" val="14390036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BB089-E82C-45FF-B33F-357BDD30E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230" y="242371"/>
            <a:ext cx="10171418" cy="980501"/>
          </a:xfrm>
        </p:spPr>
        <p:txBody>
          <a:bodyPr/>
          <a:lstStyle/>
          <a:p>
            <a:r>
              <a:rPr lang="en-US" dirty="0" err="1"/>
              <a:t>Xlook</a:t>
            </a:r>
            <a:r>
              <a:rPr lang="en-US" dirty="0"/>
              <a:t> up match columns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FCFBB7-575D-4AF8-8BED-0BE85128A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2230" y="2519689"/>
            <a:ext cx="7560421" cy="324869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DB32E19-9E2C-404E-929E-111A9E927B72}"/>
              </a:ext>
            </a:extLst>
          </p:cNvPr>
          <p:cNvCxnSpPr>
            <a:cxnSpLocks/>
          </p:cNvCxnSpPr>
          <p:nvPr/>
        </p:nvCxnSpPr>
        <p:spPr>
          <a:xfrm flipH="1" flipV="1">
            <a:off x="2776251" y="2308182"/>
            <a:ext cx="1112704" cy="216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D7363A-8C80-4248-ABD6-E497D8221EF5}"/>
              </a:ext>
            </a:extLst>
          </p:cNvPr>
          <p:cNvCxnSpPr>
            <a:cxnSpLocks/>
          </p:cNvCxnSpPr>
          <p:nvPr/>
        </p:nvCxnSpPr>
        <p:spPr>
          <a:xfrm flipV="1">
            <a:off x="4779896" y="2236424"/>
            <a:ext cx="287863" cy="22722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0CBFA83-7682-4809-B8C2-DAAFBF64C9E8}"/>
              </a:ext>
            </a:extLst>
          </p:cNvPr>
          <p:cNvSpPr txBox="1"/>
          <p:nvPr/>
        </p:nvSpPr>
        <p:spPr>
          <a:xfrm>
            <a:off x="991519" y="1661851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Current table “payment Ref” name range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DB4E6E3-C386-42BF-9E2C-9A79D88F0F74}"/>
              </a:ext>
            </a:extLst>
          </p:cNvPr>
          <p:cNvSpPr txBox="1"/>
          <p:nvPr/>
        </p:nvSpPr>
        <p:spPr>
          <a:xfrm>
            <a:off x="4721551" y="1824059"/>
            <a:ext cx="1002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12A87E-A642-431B-8470-8B5D173D2DF8}"/>
              </a:ext>
            </a:extLst>
          </p:cNvPr>
          <p:cNvSpPr txBox="1"/>
          <p:nvPr/>
        </p:nvSpPr>
        <p:spPr>
          <a:xfrm>
            <a:off x="4339221" y="1661850"/>
            <a:ext cx="2897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another table. “</a:t>
            </a:r>
            <a:r>
              <a:rPr lang="en-US" dirty="0" err="1"/>
              <a:t>Cust_Ref</a:t>
            </a:r>
            <a:r>
              <a:rPr lang="en-US" dirty="0"/>
              <a:t>” name range</a:t>
            </a:r>
          </a:p>
        </p:txBody>
      </p:sp>
    </p:spTree>
    <p:extLst>
      <p:ext uri="{BB962C8B-B14F-4D97-AF65-F5344CB8AC3E}">
        <p14:creationId xmlns:p14="http://schemas.microsoft.com/office/powerpoint/2010/main" val="68339949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F2AC7-15A8-4AD0-A57E-CC229F3B2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0174"/>
            <a:ext cx="10088301" cy="815493"/>
          </a:xfrm>
        </p:spPr>
        <p:txBody>
          <a:bodyPr/>
          <a:lstStyle/>
          <a:p>
            <a:r>
              <a:rPr lang="en-US" dirty="0"/>
              <a:t>Conditional formatting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6D47E-9057-4D4E-A4C6-D7C3CB72F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/>
              <a:t>Trend formatting: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A9F3-5495-4043-8C34-BA8D0E58F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239" y="2213467"/>
            <a:ext cx="9724222" cy="417129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B4CA884-E995-4E9F-8410-3CBB05A09361}"/>
              </a:ext>
            </a:extLst>
          </p:cNvPr>
          <p:cNvCxnSpPr/>
          <p:nvPr/>
        </p:nvCxnSpPr>
        <p:spPr>
          <a:xfrm flipV="1">
            <a:off x="5173884" y="1794076"/>
            <a:ext cx="1551007" cy="1088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C467386-EC7D-427E-BF25-93346086F6ED}"/>
              </a:ext>
            </a:extLst>
          </p:cNvPr>
          <p:cNvSpPr txBox="1"/>
          <p:nvPr/>
        </p:nvSpPr>
        <p:spPr>
          <a:xfrm>
            <a:off x="6775373" y="1586429"/>
            <a:ext cx="1983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whole range</a:t>
            </a:r>
          </a:p>
        </p:txBody>
      </p:sp>
    </p:spTree>
    <p:extLst>
      <p:ext uri="{BB962C8B-B14F-4D97-AF65-F5344CB8AC3E}">
        <p14:creationId xmlns:p14="http://schemas.microsoft.com/office/powerpoint/2010/main" val="1504689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BAE62-E6BD-4655-9958-9FECDF628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Horizontal bar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E2969-598D-4984-AD62-16ED39CCFE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1189822"/>
            <a:ext cx="10758889" cy="4987141"/>
          </a:xfrm>
        </p:spPr>
        <p:txBody>
          <a:bodyPr/>
          <a:lstStyle/>
          <a:p>
            <a:r>
              <a:rPr lang="en-US" dirty="0"/>
              <a:t>Data bar at individual cell: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FF23EA-0508-4C64-97C1-026960939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212" y="3067572"/>
            <a:ext cx="5739788" cy="29935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D24795-F03B-4FE5-8865-F8E60D370105}"/>
              </a:ext>
            </a:extLst>
          </p:cNvPr>
          <p:cNvCxnSpPr/>
          <p:nvPr/>
        </p:nvCxnSpPr>
        <p:spPr>
          <a:xfrm flipV="1">
            <a:off x="2335576" y="2820318"/>
            <a:ext cx="407624" cy="17957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E9347B0-62FD-4D31-8EC3-1F9B617DDB82}"/>
              </a:ext>
            </a:extLst>
          </p:cNvPr>
          <p:cNvSpPr txBox="1"/>
          <p:nvPr/>
        </p:nvSpPr>
        <p:spPr>
          <a:xfrm>
            <a:off x="2060154" y="2390660"/>
            <a:ext cx="2082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data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F81B652-0827-47CE-AE08-3FC8F0E70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1567" y="2879161"/>
            <a:ext cx="4543425" cy="2238375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4FE0FAD-2DC3-4359-A76C-5BB50EC04E4F}"/>
              </a:ext>
            </a:extLst>
          </p:cNvPr>
          <p:cNvCxnSpPr/>
          <p:nvPr/>
        </p:nvCxnSpPr>
        <p:spPr>
          <a:xfrm flipV="1">
            <a:off x="8295701" y="2390660"/>
            <a:ext cx="0" cy="488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D3B78A6E-5CEA-47CB-B0B5-75324A4AFBBA}"/>
              </a:ext>
            </a:extLst>
          </p:cNvPr>
          <p:cNvSpPr txBox="1"/>
          <p:nvPr/>
        </p:nvSpPr>
        <p:spPr>
          <a:xfrm>
            <a:off x="7579605" y="1751682"/>
            <a:ext cx="22804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Horizontal bar at each cell</a:t>
            </a:r>
          </a:p>
        </p:txBody>
      </p:sp>
    </p:spTree>
    <p:extLst>
      <p:ext uri="{BB962C8B-B14F-4D97-AF65-F5344CB8AC3E}">
        <p14:creationId xmlns:p14="http://schemas.microsoft.com/office/powerpoint/2010/main" val="29364310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C52686-0B4B-47B9-ABA4-A410BC677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6"/>
            <a:ext cx="10626687" cy="868764"/>
          </a:xfrm>
        </p:spPr>
        <p:txBody>
          <a:bodyPr/>
          <a:lstStyle/>
          <a:p>
            <a:r>
              <a:rPr lang="en-US" dirty="0"/>
              <a:t>Highlight top/bottom 10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66175-82AF-46D3-8FDF-77E6D5AF8D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3660"/>
            <a:ext cx="10515600" cy="4351338"/>
          </a:xfrm>
        </p:spPr>
        <p:txBody>
          <a:bodyPr/>
          <a:lstStyle/>
          <a:p>
            <a:r>
              <a:rPr lang="en-US" dirty="0"/>
              <a:t>Select &amp; Highlight the top/bottom 10 (or any number) from a group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B21F8C-7722-41C5-85C1-3E1471071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868" y="2132218"/>
            <a:ext cx="5586200" cy="4360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276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4A77E-6EFF-47BD-8EAB-C675B8C582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80629"/>
          </a:xfrm>
        </p:spPr>
        <p:txBody>
          <a:bodyPr/>
          <a:lstStyle/>
          <a:p>
            <a:r>
              <a:rPr lang="en-US" dirty="0"/>
              <a:t>Highlight in the picture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5293C6-123E-4712-9B68-7651A3900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29" y="1355075"/>
            <a:ext cx="10681771" cy="4821888"/>
          </a:xfrm>
        </p:spPr>
        <p:txBody>
          <a:bodyPr/>
          <a:lstStyle/>
          <a:p>
            <a:r>
              <a:rPr lang="en-US" dirty="0"/>
              <a:t>Select drop down option and highlight it in the picture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CE74B-7201-4E97-A01E-DADA5A736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26" y="2095017"/>
            <a:ext cx="4197000" cy="359948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F7FAB91-A1F8-47C9-88F1-211365DA23A8}"/>
              </a:ext>
            </a:extLst>
          </p:cNvPr>
          <p:cNvCxnSpPr/>
          <p:nvPr/>
        </p:nvCxnSpPr>
        <p:spPr>
          <a:xfrm flipH="1">
            <a:off x="3449256" y="5370653"/>
            <a:ext cx="486136" cy="8063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FAC42B8-1EC4-4470-BEBC-739F72663FF0}"/>
              </a:ext>
            </a:extLst>
          </p:cNvPr>
          <p:cNvSpPr txBox="1"/>
          <p:nvPr/>
        </p:nvSpPr>
        <p:spPr>
          <a:xfrm>
            <a:off x="2572426" y="6220117"/>
            <a:ext cx="2704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cell where the circle located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8EAB8B-9536-4030-A7B8-7F3BBB93D473}"/>
              </a:ext>
            </a:extLst>
          </p:cNvPr>
          <p:cNvCxnSpPr>
            <a:stCxn id="5" idx="3"/>
          </p:cNvCxnSpPr>
          <p:nvPr/>
        </p:nvCxnSpPr>
        <p:spPr>
          <a:xfrm>
            <a:off x="4670926" y="3894760"/>
            <a:ext cx="518019" cy="5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E1DEAEA-F63C-46E5-8A5E-651139FAB083}"/>
              </a:ext>
            </a:extLst>
          </p:cNvPr>
          <p:cNvSpPr txBox="1"/>
          <p:nvPr/>
        </p:nvSpPr>
        <p:spPr>
          <a:xfrm>
            <a:off x="4670926" y="3248428"/>
            <a:ext cx="26883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“Conditional Formatting” -&gt; “New Rule”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DD3B086-658F-431B-A984-D639918973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8153" y="2638913"/>
            <a:ext cx="4626334" cy="268171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36B5CAD-C7F9-424D-B1FB-FB887E48BE98}"/>
              </a:ext>
            </a:extLst>
          </p:cNvPr>
          <p:cNvCxnSpPr/>
          <p:nvPr/>
        </p:nvCxnSpPr>
        <p:spPr>
          <a:xfrm>
            <a:off x="7138930" y="3894759"/>
            <a:ext cx="22033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C0CEB72-C9CB-4696-B577-FEEBAD99954A}"/>
              </a:ext>
            </a:extLst>
          </p:cNvPr>
          <p:cNvCxnSpPr/>
          <p:nvPr/>
        </p:nvCxnSpPr>
        <p:spPr>
          <a:xfrm flipH="1">
            <a:off x="8615190" y="5078776"/>
            <a:ext cx="231355" cy="1098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CDDE635-340A-46BE-AF05-B86B71BBA9C1}"/>
              </a:ext>
            </a:extLst>
          </p:cNvPr>
          <p:cNvSpPr txBox="1"/>
          <p:nvPr/>
        </p:nvSpPr>
        <p:spPr>
          <a:xfrm>
            <a:off x="7851367" y="6109285"/>
            <a:ext cx="3536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Don’t forget to select the fill in color </a:t>
            </a:r>
          </a:p>
        </p:txBody>
      </p:sp>
    </p:spTree>
    <p:extLst>
      <p:ext uri="{BB962C8B-B14F-4D97-AF65-F5344CB8AC3E}">
        <p14:creationId xmlns:p14="http://schemas.microsoft.com/office/powerpoint/2010/main" val="832664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7FC77C-FF56-4144-A405-9F57AD835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0"/>
            <a:ext cx="10515600" cy="1325563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EB3B4B-44A3-4B53-ACC6-D012943CE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5417" y="2936282"/>
            <a:ext cx="3162300" cy="28384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98E17C5-69F0-4B68-8553-AF09758BD50F}"/>
              </a:ext>
            </a:extLst>
          </p:cNvPr>
          <p:cNvCxnSpPr/>
          <p:nvPr/>
        </p:nvCxnSpPr>
        <p:spPr>
          <a:xfrm flipV="1">
            <a:off x="1446835" y="2199190"/>
            <a:ext cx="162046" cy="1678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DBD9B0E-4506-404E-AFCD-E801A2D7613F}"/>
              </a:ext>
            </a:extLst>
          </p:cNvPr>
          <p:cNvSpPr txBox="1"/>
          <p:nvPr/>
        </p:nvSpPr>
        <p:spPr>
          <a:xfrm>
            <a:off x="616945" y="1652530"/>
            <a:ext cx="2093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Double click </a:t>
            </a:r>
            <a:r>
              <a:rPr lang="en-US" dirty="0"/>
              <a:t>“Format Painter”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7D9E0B4-0EC9-4FBA-80A7-6D10ED11D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16" y="2721166"/>
            <a:ext cx="5309470" cy="397887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76933BDF-9DAB-4FF8-8D3F-6637DB797355}"/>
              </a:ext>
            </a:extLst>
          </p:cNvPr>
          <p:cNvCxnSpPr>
            <a:stCxn id="5" idx="3"/>
          </p:cNvCxnSpPr>
          <p:nvPr/>
        </p:nvCxnSpPr>
        <p:spPr>
          <a:xfrm>
            <a:off x="3587717" y="4355507"/>
            <a:ext cx="2508283" cy="4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D28C67C-F384-4A0D-A7CC-CC2DF26007B1}"/>
              </a:ext>
            </a:extLst>
          </p:cNvPr>
          <p:cNvCxnSpPr>
            <a:cxnSpLocks/>
          </p:cNvCxnSpPr>
          <p:nvPr/>
        </p:nvCxnSpPr>
        <p:spPr>
          <a:xfrm flipV="1">
            <a:off x="8460954" y="2298862"/>
            <a:ext cx="0" cy="21006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21A9F0-D74F-4232-98FC-30DC212005D6}"/>
              </a:ext>
            </a:extLst>
          </p:cNvPr>
          <p:cNvSpPr txBox="1"/>
          <p:nvPr/>
        </p:nvSpPr>
        <p:spPr>
          <a:xfrm>
            <a:off x="7755875" y="1961002"/>
            <a:ext cx="1861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one by one</a:t>
            </a:r>
          </a:p>
        </p:txBody>
      </p:sp>
    </p:spTree>
    <p:extLst>
      <p:ext uri="{BB962C8B-B14F-4D97-AF65-F5344CB8AC3E}">
        <p14:creationId xmlns:p14="http://schemas.microsoft.com/office/powerpoint/2010/main" val="14798517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41FE8-84E3-4046-A9DF-70ECCF22D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Sparkline (tiny chart in worksheet cell)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10168-FABA-40DB-B2EB-848774FE0F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Insert-&gt; Column, select range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296775-11AC-4E54-BE03-693E76FCB4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37" y="2710381"/>
            <a:ext cx="6071936" cy="23709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41F532-D58D-48C4-BC0C-8BDFC9F09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871" y="3235309"/>
            <a:ext cx="4485129" cy="12871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556F6D8-A11F-4434-A3DE-D58761CC5EED}"/>
              </a:ext>
            </a:extLst>
          </p:cNvPr>
          <p:cNvCxnSpPr/>
          <p:nvPr/>
        </p:nvCxnSpPr>
        <p:spPr>
          <a:xfrm>
            <a:off x="6803373" y="3750197"/>
            <a:ext cx="9034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41319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92370-0E24-45BC-9555-99252B577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6618" y="53431"/>
            <a:ext cx="10587182" cy="567748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F4A77A-AA31-46E2-B153-ADC883065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678213"/>
            <a:ext cx="10744200" cy="5124018"/>
          </a:xfrm>
        </p:spPr>
        <p:txBody>
          <a:bodyPr/>
          <a:lstStyle/>
          <a:p>
            <a:r>
              <a:rPr lang="en-US" dirty="0"/>
              <a:t>How to change chart axis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4875C-518B-4E75-A722-4304A38C0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17" y="1254512"/>
            <a:ext cx="7928364" cy="2487848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FB9B89-7FDB-46D3-AE29-875B87FD10AC}"/>
              </a:ext>
            </a:extLst>
          </p:cNvPr>
          <p:cNvCxnSpPr>
            <a:cxnSpLocks/>
          </p:cNvCxnSpPr>
          <p:nvPr/>
        </p:nvCxnSpPr>
        <p:spPr>
          <a:xfrm flipV="1">
            <a:off x="8395855" y="3257923"/>
            <a:ext cx="903790" cy="948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C3E7E3-B824-4D54-BF04-1D2D78DD615D}"/>
              </a:ext>
            </a:extLst>
          </p:cNvPr>
          <p:cNvSpPr txBox="1"/>
          <p:nvPr/>
        </p:nvSpPr>
        <p:spPr>
          <a:xfrm>
            <a:off x="9275500" y="2917057"/>
            <a:ext cx="26970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want to have the x axis as year instead of just 1..9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11E5277-2C45-45C9-B210-DF29E0057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19451"/>
            <a:ext cx="4913745" cy="25675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A6D5B68-83A9-48C6-8901-F4EB9F133B29}"/>
              </a:ext>
            </a:extLst>
          </p:cNvPr>
          <p:cNvSpPr txBox="1"/>
          <p:nvPr/>
        </p:nvSpPr>
        <p:spPr>
          <a:xfrm>
            <a:off x="6687127" y="4987636"/>
            <a:ext cx="26125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Chart design-&gt; select data-&gt; edit and select year range </a:t>
            </a:r>
          </a:p>
        </p:txBody>
      </p:sp>
    </p:spTree>
    <p:extLst>
      <p:ext uri="{BB962C8B-B14F-4D97-AF65-F5344CB8AC3E}">
        <p14:creationId xmlns:p14="http://schemas.microsoft.com/office/powerpoint/2010/main" val="3641877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B4270E-4DBE-4C96-B0B7-0ACF9E52A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382" y="365126"/>
            <a:ext cx="10596418" cy="484620"/>
          </a:xfrm>
        </p:spPr>
        <p:txBody>
          <a:bodyPr>
            <a:normAutofit fontScale="90000"/>
          </a:bodyPr>
          <a:lstStyle/>
          <a:p>
            <a:r>
              <a:rPr lang="en-US" dirty="0"/>
              <a:t>Chart (add line chart to column chart)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7A7F1C-6A59-4DA1-9C34-FF8EFFB973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3889" y="1320147"/>
            <a:ext cx="3071065" cy="284934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D04ED7D-78FD-4B66-B005-00E5A9D78E26}"/>
              </a:ext>
            </a:extLst>
          </p:cNvPr>
          <p:cNvCxnSpPr/>
          <p:nvPr/>
        </p:nvCxnSpPr>
        <p:spPr>
          <a:xfrm>
            <a:off x="3499945" y="1765738"/>
            <a:ext cx="21861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D05A4A0-3E72-4BE4-8B81-E4D7EC4EF1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5831" y="1523337"/>
            <a:ext cx="3899459" cy="238278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06D93C7-79A1-4DB8-9FD1-267480F138BA}"/>
              </a:ext>
            </a:extLst>
          </p:cNvPr>
          <p:cNvCxnSpPr>
            <a:stCxn id="9" idx="2"/>
          </p:cNvCxnSpPr>
          <p:nvPr/>
        </p:nvCxnSpPr>
        <p:spPr>
          <a:xfrm>
            <a:off x="7975561" y="3906122"/>
            <a:ext cx="13894" cy="508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5871EE02-EEBF-4DD5-B771-C70F2549A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9608" y="4414982"/>
            <a:ext cx="3397847" cy="22354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D3EFEEC-03DF-43C7-ADC9-F4EA83F654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473" y="4414982"/>
            <a:ext cx="3966873" cy="2384261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8B253EC-4F56-4E80-B495-BF8C09456142}"/>
              </a:ext>
            </a:extLst>
          </p:cNvPr>
          <p:cNvCxnSpPr/>
          <p:nvPr/>
        </p:nvCxnSpPr>
        <p:spPr>
          <a:xfrm flipH="1">
            <a:off x="4591608" y="5661891"/>
            <a:ext cx="1504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249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0C02-6F59-49BB-9621-7E2B46996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TEXTJOIN (advanced options in combing cells)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26E581-EA62-45B8-9347-9A45B9356B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285"/>
            <a:ext cx="10515600" cy="2923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AE4C870-CF63-4443-A99A-56F5039A1965}"/>
              </a:ext>
            </a:extLst>
          </p:cNvPr>
          <p:cNvCxnSpPr/>
          <p:nvPr/>
        </p:nvCxnSpPr>
        <p:spPr>
          <a:xfrm flipH="1">
            <a:off x="9705860" y="3712684"/>
            <a:ext cx="561860" cy="18067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58E14E3-B2CD-40D0-A301-2B4C6AC5548C}"/>
              </a:ext>
            </a:extLst>
          </p:cNvPr>
          <p:cNvSpPr txBox="1"/>
          <p:nvPr/>
        </p:nvSpPr>
        <p:spPr>
          <a:xfrm>
            <a:off x="8119431" y="5519451"/>
            <a:ext cx="40725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“True” means ignore the cell if it empty. The results will be 1641-7654320-72</a:t>
            </a:r>
          </a:p>
        </p:txBody>
      </p:sp>
    </p:spTree>
    <p:extLst>
      <p:ext uri="{BB962C8B-B14F-4D97-AF65-F5344CB8AC3E}">
        <p14:creationId xmlns:p14="http://schemas.microsoft.com/office/powerpoint/2010/main" val="30433321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D3A8B-E1BE-4753-9F34-4EF0D9578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928" y="365126"/>
            <a:ext cx="10747872" cy="714528"/>
          </a:xfrm>
        </p:spPr>
        <p:txBody>
          <a:bodyPr/>
          <a:lstStyle/>
          <a:p>
            <a:r>
              <a:rPr lang="en-US" dirty="0"/>
              <a:t>Pie charts and 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F7E7FAF-F327-4FCB-A345-70845EE8EF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992" y="1751682"/>
            <a:ext cx="3021969" cy="241263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6415EA1-834E-4D15-B4A3-5B98882C0BC1}"/>
              </a:ext>
            </a:extLst>
          </p:cNvPr>
          <p:cNvCxnSpPr>
            <a:cxnSpLocks/>
          </p:cNvCxnSpPr>
          <p:nvPr/>
        </p:nvCxnSpPr>
        <p:spPr>
          <a:xfrm flipV="1">
            <a:off x="1255923" y="2227263"/>
            <a:ext cx="4109291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561C7BB-FAF5-490B-9568-6B2ADD0D5235}"/>
              </a:ext>
            </a:extLst>
          </p:cNvPr>
          <p:cNvSpPr txBox="1"/>
          <p:nvPr/>
        </p:nvSpPr>
        <p:spPr>
          <a:xfrm>
            <a:off x="5438662" y="2042597"/>
            <a:ext cx="2610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change design layout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81A319B-3723-4D6A-9BFF-4E15B404F8D4}"/>
              </a:ext>
            </a:extLst>
          </p:cNvPr>
          <p:cNvCxnSpPr/>
          <p:nvPr/>
        </p:nvCxnSpPr>
        <p:spPr>
          <a:xfrm>
            <a:off x="7998246" y="2411929"/>
            <a:ext cx="77118" cy="12897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B20A898-EB2E-4008-B446-FC358DD5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3767" y="3997324"/>
            <a:ext cx="31908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643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0FD32-71C3-4427-B9F9-FFD9BB7F0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754"/>
            <a:ext cx="10515600" cy="879781"/>
          </a:xfrm>
        </p:spPr>
        <p:txBody>
          <a:bodyPr/>
          <a:lstStyle/>
          <a:p>
            <a:r>
              <a:rPr lang="en-US" dirty="0"/>
              <a:t>doughnuts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140681-7179-45FA-9AE2-6F5F217A6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8281" y="1141431"/>
            <a:ext cx="4687453" cy="310647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E37BD7-FDE1-4AAB-B752-D078934A78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787" y="1141431"/>
            <a:ext cx="3556934" cy="283814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89B39AF-0C3B-4308-9ED7-3FC1A6697B6F}"/>
              </a:ext>
            </a:extLst>
          </p:cNvPr>
          <p:cNvCxnSpPr>
            <a:stCxn id="5" idx="3"/>
          </p:cNvCxnSpPr>
          <p:nvPr/>
        </p:nvCxnSpPr>
        <p:spPr>
          <a:xfrm flipV="1">
            <a:off x="5305734" y="2604304"/>
            <a:ext cx="1777972" cy="9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9EE5A6D-526B-4493-A34C-D12295F0100D}"/>
              </a:ext>
            </a:extLst>
          </p:cNvPr>
          <p:cNvCxnSpPr/>
          <p:nvPr/>
        </p:nvCxnSpPr>
        <p:spPr>
          <a:xfrm>
            <a:off x="9430439" y="4247909"/>
            <a:ext cx="0" cy="7427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CA8F681B-A02D-458C-9B3F-FB085A58B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9643" y="5048126"/>
            <a:ext cx="5108293" cy="1401748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79A9EC9-C9F4-46A7-8544-957BB96AE7F1}"/>
              </a:ext>
            </a:extLst>
          </p:cNvPr>
          <p:cNvCxnSpPr/>
          <p:nvPr/>
        </p:nvCxnSpPr>
        <p:spPr>
          <a:xfrm flipV="1">
            <a:off x="10917716" y="4770304"/>
            <a:ext cx="176270" cy="48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855A26F-5178-4060-B27F-01B402B3B7AE}"/>
              </a:ext>
            </a:extLst>
          </p:cNvPr>
          <p:cNvSpPr txBox="1"/>
          <p:nvPr/>
        </p:nvSpPr>
        <p:spPr>
          <a:xfrm>
            <a:off x="10686360" y="4269519"/>
            <a:ext cx="15056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column which want to include 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62782F-AE50-43B6-8D4F-DD10C03C3645}"/>
              </a:ext>
            </a:extLst>
          </p:cNvPr>
          <p:cNvCxnSpPr>
            <a:stCxn id="13" idx="1"/>
          </p:cNvCxnSpPr>
          <p:nvPr/>
        </p:nvCxnSpPr>
        <p:spPr>
          <a:xfrm flipH="1" flipV="1">
            <a:off x="5629619" y="5716569"/>
            <a:ext cx="760024" cy="324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349C0C2-63A0-45E4-8145-5EC2F4521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9021" y="4739117"/>
            <a:ext cx="2424528" cy="2019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720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527C-9568-4663-9EEA-23CAD9424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5"/>
            <a:ext cx="10637704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Line charts and trendlines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E74177-7F30-4A34-B4AF-0E91F1DF53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1048" y="1805868"/>
            <a:ext cx="6270786" cy="432089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BE04924-AD4C-47FE-A87C-A42A03480FA5}"/>
              </a:ext>
            </a:extLst>
          </p:cNvPr>
          <p:cNvCxnSpPr/>
          <p:nvPr/>
        </p:nvCxnSpPr>
        <p:spPr>
          <a:xfrm flipH="1">
            <a:off x="1250066" y="3808071"/>
            <a:ext cx="2372810" cy="520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447071F-FE8B-467F-AA0C-E5AD0D3F6E2B}"/>
              </a:ext>
            </a:extLst>
          </p:cNvPr>
          <p:cNvSpPr txBox="1"/>
          <p:nvPr/>
        </p:nvSpPr>
        <p:spPr>
          <a:xfrm>
            <a:off x="275422" y="4120308"/>
            <a:ext cx="171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make character smaller </a:t>
            </a:r>
          </a:p>
        </p:txBody>
      </p:sp>
    </p:spTree>
    <p:extLst>
      <p:ext uri="{BB962C8B-B14F-4D97-AF65-F5344CB8AC3E}">
        <p14:creationId xmlns:p14="http://schemas.microsoft.com/office/powerpoint/2010/main" val="25979841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B040-7109-4BD5-A0F3-1FA1E88A0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861" y="0"/>
            <a:ext cx="10659738" cy="681037"/>
          </a:xfrm>
        </p:spPr>
        <p:txBody>
          <a:bodyPr>
            <a:normAutofit fontScale="90000"/>
          </a:bodyPr>
          <a:lstStyle/>
          <a:p>
            <a:r>
              <a:rPr lang="en-US"/>
              <a:t>trendlines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BB9C2A-244E-4B38-9F22-38D57BC97F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510" y="681037"/>
            <a:ext cx="5912267" cy="25797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E0FFD4-C89C-40F6-81B6-A6D07B86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9833" y="3429000"/>
            <a:ext cx="5912267" cy="322216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B0F0091-9941-41F0-A2C3-6C362953A61B}"/>
              </a:ext>
            </a:extLst>
          </p:cNvPr>
          <p:cNvCxnSpPr/>
          <p:nvPr/>
        </p:nvCxnSpPr>
        <p:spPr>
          <a:xfrm flipV="1">
            <a:off x="6539696" y="3020992"/>
            <a:ext cx="729205" cy="1041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0CAE621-B7EF-427A-AD4C-2ECFDA48D856}"/>
              </a:ext>
            </a:extLst>
          </p:cNvPr>
          <p:cNvSpPr txBox="1"/>
          <p:nvPr/>
        </p:nvSpPr>
        <p:spPr>
          <a:xfrm>
            <a:off x="7249098" y="2677099"/>
            <a:ext cx="3624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</a:t>
            </a:r>
            <a:r>
              <a:rPr lang="en-US" baseline="30000" dirty="0"/>
              <a:t>2</a:t>
            </a:r>
            <a:r>
              <a:rPr lang="en-US" dirty="0"/>
              <a:t> approximate to 1 means the equation closer to the chart</a:t>
            </a:r>
            <a:r>
              <a:rPr lang="en-US" baseline="30000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22A8577-6927-403E-98E4-99BB29258A56}"/>
              </a:ext>
            </a:extLst>
          </p:cNvPr>
          <p:cNvCxnSpPr>
            <a:cxnSpLocks/>
          </p:cNvCxnSpPr>
          <p:nvPr/>
        </p:nvCxnSpPr>
        <p:spPr>
          <a:xfrm flipH="1" flipV="1">
            <a:off x="6764357" y="4263528"/>
            <a:ext cx="2297014" cy="1297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ight Brace 14">
            <a:extLst>
              <a:ext uri="{FF2B5EF4-FFF2-40B4-BE49-F238E27FC236}">
                <a16:creationId xmlns:a16="http://schemas.microsoft.com/office/drawing/2014/main" id="{7E167A62-7273-4252-97E9-73067FD7FF3D}"/>
              </a:ext>
            </a:extLst>
          </p:cNvPr>
          <p:cNvSpPr/>
          <p:nvPr/>
        </p:nvSpPr>
        <p:spPr>
          <a:xfrm rot="3580518">
            <a:off x="6585645" y="3943459"/>
            <a:ext cx="99151" cy="50177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CC15B-AB12-44BB-8856-674D95BDEA1C}"/>
              </a:ext>
            </a:extLst>
          </p:cNvPr>
          <p:cNvSpPr txBox="1"/>
          <p:nvPr/>
        </p:nvSpPr>
        <p:spPr>
          <a:xfrm>
            <a:off x="6764357" y="5424025"/>
            <a:ext cx="250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Predict next 10 years trend</a:t>
            </a:r>
          </a:p>
        </p:txBody>
      </p:sp>
    </p:spTree>
    <p:extLst>
      <p:ext uri="{BB962C8B-B14F-4D97-AF65-F5344CB8AC3E}">
        <p14:creationId xmlns:p14="http://schemas.microsoft.com/office/powerpoint/2010/main" val="23330562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BA917-8F54-4C89-B823-009B30EAA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113" y="365125"/>
            <a:ext cx="10626687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Scatter &amp; 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18F690-EAB9-4C94-A73F-7C73168225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439" y="1222872"/>
            <a:ext cx="11067361" cy="4954091"/>
          </a:xfrm>
        </p:spPr>
        <p:txBody>
          <a:bodyPr/>
          <a:lstStyle/>
          <a:p>
            <a:r>
              <a:rPr lang="en-US" dirty="0"/>
              <a:t>Scatter chart shows the correlation between 2 sets of data: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4554C3-15CC-4BFC-BB9D-21424516C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2460" y="2148434"/>
            <a:ext cx="5847088" cy="3637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95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B9C6C-F69C-412F-A792-2AA282442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47" y="365126"/>
            <a:ext cx="10604653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Bubble chart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8B7194-D376-445D-A256-F8943BFC62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793" y="1178805"/>
            <a:ext cx="10836007" cy="4998158"/>
          </a:xfrm>
        </p:spPr>
        <p:txBody>
          <a:bodyPr/>
          <a:lstStyle/>
          <a:p>
            <a:r>
              <a:rPr lang="en-US" dirty="0"/>
              <a:t>What if we want to take into the consideration of population as well?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1C4873-49DC-4FCD-BEA8-07451ED66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196" y="1762305"/>
            <a:ext cx="4932267" cy="239324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4A368FC-CE6F-4942-92D1-27B595775E31}"/>
              </a:ext>
            </a:extLst>
          </p:cNvPr>
          <p:cNvCxnSpPr/>
          <p:nvPr/>
        </p:nvCxnSpPr>
        <p:spPr>
          <a:xfrm flipV="1">
            <a:off x="5354198" y="1972019"/>
            <a:ext cx="1013551" cy="88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09F6B27-5353-41C8-89FF-50403A0067CF}"/>
              </a:ext>
            </a:extLst>
          </p:cNvPr>
          <p:cNvSpPr txBox="1"/>
          <p:nvPr/>
        </p:nvSpPr>
        <p:spPr>
          <a:xfrm>
            <a:off x="6455884" y="1815201"/>
            <a:ext cx="15423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“change chart type”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96EC44-22E1-4DA3-833C-FA54FCF8ED9F}"/>
              </a:ext>
            </a:extLst>
          </p:cNvPr>
          <p:cNvCxnSpPr>
            <a:cxnSpLocks/>
          </p:cNvCxnSpPr>
          <p:nvPr/>
        </p:nvCxnSpPr>
        <p:spPr>
          <a:xfrm>
            <a:off x="4516916" y="2760815"/>
            <a:ext cx="15790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08C49D5-7535-46E9-8408-59956D0C5AE2}"/>
              </a:ext>
            </a:extLst>
          </p:cNvPr>
          <p:cNvSpPr txBox="1"/>
          <p:nvPr/>
        </p:nvSpPr>
        <p:spPr>
          <a:xfrm>
            <a:off x="6155215" y="2576463"/>
            <a:ext cx="2217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bubble chart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334CF5B-E934-4F6F-B644-A76466191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0" y="3593795"/>
            <a:ext cx="5031897" cy="314905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1E60154-6B91-41EC-B587-E4419FF2348F}"/>
              </a:ext>
            </a:extLst>
          </p:cNvPr>
          <p:cNvCxnSpPr/>
          <p:nvPr/>
        </p:nvCxnSpPr>
        <p:spPr>
          <a:xfrm flipV="1">
            <a:off x="8372819" y="3254746"/>
            <a:ext cx="865676" cy="5045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CB5A29-197C-4E1E-97A2-C8AEAEE72B14}"/>
              </a:ext>
            </a:extLst>
          </p:cNvPr>
          <p:cNvSpPr txBox="1"/>
          <p:nvPr/>
        </p:nvSpPr>
        <p:spPr>
          <a:xfrm>
            <a:off x="9243152" y="2958926"/>
            <a:ext cx="13110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“select data”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9A782F-D566-4B56-87A1-C21482FE52CC}"/>
              </a:ext>
            </a:extLst>
          </p:cNvPr>
          <p:cNvCxnSpPr>
            <a:cxnSpLocks/>
          </p:cNvCxnSpPr>
          <p:nvPr/>
        </p:nvCxnSpPr>
        <p:spPr>
          <a:xfrm flipH="1" flipV="1">
            <a:off x="5500232" y="5288705"/>
            <a:ext cx="2652250" cy="264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99BB419C-5EA8-485D-8B11-5E5D33F22BEE}"/>
              </a:ext>
            </a:extLst>
          </p:cNvPr>
          <p:cNvSpPr txBox="1"/>
          <p:nvPr/>
        </p:nvSpPr>
        <p:spPr>
          <a:xfrm>
            <a:off x="4223051" y="4965144"/>
            <a:ext cx="1311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edit</a:t>
            </a:r>
          </a:p>
        </p:txBody>
      </p:sp>
    </p:spTree>
    <p:extLst>
      <p:ext uri="{BB962C8B-B14F-4D97-AF65-F5344CB8AC3E}">
        <p14:creationId xmlns:p14="http://schemas.microsoft.com/office/powerpoint/2010/main" val="3559149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D2D016-81F0-420B-B7AB-2DF638709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082" y="84979"/>
            <a:ext cx="10515600" cy="758595"/>
          </a:xfrm>
        </p:spPr>
        <p:txBody>
          <a:bodyPr/>
          <a:lstStyle/>
          <a:p>
            <a:r>
              <a:rPr lang="en-US" dirty="0"/>
              <a:t>Bubble chart 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9447350-8A36-4579-A336-75853D9A79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1082" y="1234530"/>
            <a:ext cx="5724181" cy="2967643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505A48A-33C1-43CC-972B-95BB3783FABC}"/>
              </a:ext>
            </a:extLst>
          </p:cNvPr>
          <p:cNvCxnSpPr/>
          <p:nvPr/>
        </p:nvCxnSpPr>
        <p:spPr>
          <a:xfrm flipV="1">
            <a:off x="5023691" y="2847860"/>
            <a:ext cx="2324559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FEE0B9B-6054-460E-AFC1-7994D10CA5E5}"/>
              </a:ext>
            </a:extLst>
          </p:cNvPr>
          <p:cNvSpPr txBox="1"/>
          <p:nvPr/>
        </p:nvSpPr>
        <p:spPr>
          <a:xfrm>
            <a:off x="7480453" y="2386195"/>
            <a:ext cx="232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population as the bubble size reference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B5CB14A5-5931-475F-A3E3-1A707E1E9BE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88473949"/>
              </p:ext>
            </p:extLst>
          </p:nvPr>
        </p:nvGraphicFramePr>
        <p:xfrm>
          <a:off x="6728636" y="4011171"/>
          <a:ext cx="4088923" cy="26052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4222171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12FB6-48A6-4B69-9263-C6D62585C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Sunburst chart for hierarchical data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94528E-3DC7-4499-9D59-FF12E1C55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11" y="1333041"/>
            <a:ext cx="10692789" cy="4843922"/>
          </a:xfrm>
        </p:spPr>
        <p:txBody>
          <a:bodyPr/>
          <a:lstStyle/>
          <a:p>
            <a:r>
              <a:rPr lang="en-US" dirty="0"/>
              <a:t>Hierarchical data(data been </a:t>
            </a:r>
            <a:r>
              <a:rPr lang="en-US" dirty="0" err="1"/>
              <a:t>suvdivided</a:t>
            </a:r>
            <a:r>
              <a:rPr lang="en-US" dirty="0"/>
              <a:t> into subcategories)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E81F7F-AE54-4766-A63C-8C6BAA743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87" y="2939915"/>
            <a:ext cx="4266770" cy="312434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E4757B0-0E39-4102-AF22-1C29DC7D1F81}"/>
              </a:ext>
            </a:extLst>
          </p:cNvPr>
          <p:cNvCxnSpPr/>
          <p:nvPr/>
        </p:nvCxnSpPr>
        <p:spPr>
          <a:xfrm flipH="1">
            <a:off x="1099595" y="1759352"/>
            <a:ext cx="6528121" cy="16696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38DEE87-20C0-4A44-B439-55E6233AE16E}"/>
              </a:ext>
            </a:extLst>
          </p:cNvPr>
          <p:cNvSpPr txBox="1"/>
          <p:nvPr/>
        </p:nvSpPr>
        <p:spPr>
          <a:xfrm>
            <a:off x="3804863" y="1803430"/>
            <a:ext cx="38228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E.g. Top 10 greenhouse gas countries and each country subdivided in to different sector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38F21E7-28DA-4AFA-81FC-08B14DA87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245" y="3778384"/>
            <a:ext cx="4375939" cy="2824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68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54494-F48F-4F77-AD5F-5A64A8117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759" y="365126"/>
            <a:ext cx="10858041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Custom chart &amp; animation with Macro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DA73F24-9F1C-47A3-8814-FB07F97F50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32921" y="1177925"/>
            <a:ext cx="4543425" cy="493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FD27A8F-F7E9-4979-B095-0859094AC313}"/>
              </a:ext>
            </a:extLst>
          </p:cNvPr>
          <p:cNvCxnSpPr/>
          <p:nvPr/>
        </p:nvCxnSpPr>
        <p:spPr>
          <a:xfrm flipH="1">
            <a:off x="1531345" y="1872867"/>
            <a:ext cx="716096" cy="440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7213A86-B504-43D5-8D3D-61A90A4C869C}"/>
              </a:ext>
            </a:extLst>
          </p:cNvPr>
          <p:cNvSpPr txBox="1"/>
          <p:nvPr/>
        </p:nvSpPr>
        <p:spPr>
          <a:xfrm>
            <a:off x="418641" y="2379643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Dropdown list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F07625E-A5C2-4E95-AC16-F4B05A0BF786}"/>
              </a:ext>
            </a:extLst>
          </p:cNvPr>
          <p:cNvCxnSpPr>
            <a:cxnSpLocks/>
          </p:cNvCxnSpPr>
          <p:nvPr/>
        </p:nvCxnSpPr>
        <p:spPr>
          <a:xfrm>
            <a:off x="6202496" y="3569465"/>
            <a:ext cx="1222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ight Brace 10">
            <a:extLst>
              <a:ext uri="{FF2B5EF4-FFF2-40B4-BE49-F238E27FC236}">
                <a16:creationId xmlns:a16="http://schemas.microsoft.com/office/drawing/2014/main" id="{9A2D8308-2846-474E-8787-04742F3E0B36}"/>
              </a:ext>
            </a:extLst>
          </p:cNvPr>
          <p:cNvSpPr/>
          <p:nvPr/>
        </p:nvSpPr>
        <p:spPr>
          <a:xfrm>
            <a:off x="5838940" y="1972019"/>
            <a:ext cx="257060" cy="31177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75F92C2-0FD8-43D9-BBA9-75254C858EA4}"/>
              </a:ext>
            </a:extLst>
          </p:cNvPr>
          <p:cNvSpPr txBox="1"/>
          <p:nvPr/>
        </p:nvSpPr>
        <p:spPr>
          <a:xfrm>
            <a:off x="7425369" y="3249976"/>
            <a:ext cx="4649118" cy="956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reason why female change to negative because we want the female on the negative axis </a:t>
            </a:r>
          </a:p>
        </p:txBody>
      </p:sp>
    </p:spTree>
    <p:extLst>
      <p:ext uri="{BB962C8B-B14F-4D97-AF65-F5344CB8AC3E}">
        <p14:creationId xmlns:p14="http://schemas.microsoft.com/office/powerpoint/2010/main" val="29564565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3D49-10B4-4AF2-9369-040EC6296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096" y="365126"/>
            <a:ext cx="1063770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2F21A7-5217-4DD9-847F-D089E957F8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2936" y="1737327"/>
            <a:ext cx="2790825" cy="3848100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EE064F3-EBB8-4F26-BCBE-D2084E15CF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913" y="1421176"/>
            <a:ext cx="3670338" cy="4258019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BE1539-EED4-4B96-B3A1-47EAAEEB1027}"/>
              </a:ext>
            </a:extLst>
          </p:cNvPr>
          <p:cNvCxnSpPr/>
          <p:nvPr/>
        </p:nvCxnSpPr>
        <p:spPr>
          <a:xfrm>
            <a:off x="3327094" y="3661377"/>
            <a:ext cx="27078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3896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16D73-EF6A-4038-BA8E-3B26BB8A2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LEFT(Returns the leftmost characters from a text value)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A051457-33FB-4162-9E04-2FAB244214BB}"/>
              </a:ext>
            </a:extLst>
          </p:cNvPr>
          <p:cNvCxnSpPr/>
          <p:nvPr/>
        </p:nvCxnSpPr>
        <p:spPr>
          <a:xfrm>
            <a:off x="3888954" y="1068636"/>
            <a:ext cx="1432193" cy="622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04FB5FD-70B8-4077-8172-F2197352C055}"/>
              </a:ext>
            </a:extLst>
          </p:cNvPr>
          <p:cNvSpPr txBox="1"/>
          <p:nvPr/>
        </p:nvSpPr>
        <p:spPr>
          <a:xfrm>
            <a:off x="5266062" y="1690688"/>
            <a:ext cx="37567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It only work if the target is text format not date format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7952111-FA27-4635-9E8D-1E48A9A2B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8609" y="2394199"/>
            <a:ext cx="8354905" cy="3690649"/>
          </a:xfrm>
        </p:spPr>
      </p:pic>
    </p:spTree>
    <p:extLst>
      <p:ext uri="{BB962C8B-B14F-4D97-AF65-F5344CB8AC3E}">
        <p14:creationId xmlns:p14="http://schemas.microsoft.com/office/powerpoint/2010/main" val="32319213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7748-F868-40E6-8E5B-6E2E186430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012" y="365125"/>
            <a:ext cx="10692788" cy="703511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2D53978-C9CB-4D29-9B74-183537DD8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321" y="1908471"/>
            <a:ext cx="4773208" cy="2564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0F1C0-BBA0-400B-B4D3-AC06019964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9464" y="1820394"/>
            <a:ext cx="5752536" cy="291430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A21AEF2-01E5-495B-8953-0252B0A42A02}"/>
              </a:ext>
            </a:extLst>
          </p:cNvPr>
          <p:cNvCxnSpPr>
            <a:stCxn id="5" idx="3"/>
          </p:cNvCxnSpPr>
          <p:nvPr/>
        </p:nvCxnSpPr>
        <p:spPr>
          <a:xfrm flipV="1">
            <a:off x="4982529" y="3190659"/>
            <a:ext cx="133013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110671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C6047-D382-4FDF-A843-31290323E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080" y="98711"/>
            <a:ext cx="10725839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07704-152E-49E2-846E-082A5BEFB4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6360" y="681037"/>
            <a:ext cx="5648061" cy="285537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A3C92F-CCD8-4F28-BB4A-D5E5EE8818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7089" y="3626668"/>
            <a:ext cx="5476760" cy="313262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0785601-F7FD-4670-97EE-BC3CB4AF2AAC}"/>
              </a:ext>
            </a:extLst>
          </p:cNvPr>
          <p:cNvCxnSpPr/>
          <p:nvPr/>
        </p:nvCxnSpPr>
        <p:spPr>
          <a:xfrm>
            <a:off x="9155017" y="6176963"/>
            <a:ext cx="80423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E5BBC579-C839-4F4F-8255-2580174BB990}"/>
              </a:ext>
            </a:extLst>
          </p:cNvPr>
          <p:cNvSpPr txBox="1"/>
          <p:nvPr/>
        </p:nvSpPr>
        <p:spPr>
          <a:xfrm>
            <a:off x="9970265" y="5982159"/>
            <a:ext cx="14886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Type 0;0;0</a:t>
            </a:r>
          </a:p>
          <a:p>
            <a:r>
              <a:rPr lang="en-US" dirty="0"/>
              <a:t>Click “Add”</a:t>
            </a:r>
          </a:p>
        </p:txBody>
      </p:sp>
    </p:spTree>
    <p:extLst>
      <p:ext uri="{BB962C8B-B14F-4D97-AF65-F5344CB8AC3E}">
        <p14:creationId xmlns:p14="http://schemas.microsoft.com/office/powerpoint/2010/main" val="38190686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9ED65-5D10-4D30-A179-027A57FF75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742" y="89703"/>
            <a:ext cx="10725839" cy="813680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31E746-3044-4142-B1F2-2BC189ADF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4743" y="1498200"/>
            <a:ext cx="4259980" cy="265767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BFC406-C7D5-4DD0-9D68-2BA9A6069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169" y="3877937"/>
            <a:ext cx="4259980" cy="2628498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FAF66FF-C3D2-47E8-B766-E3095DF63054}"/>
              </a:ext>
            </a:extLst>
          </p:cNvPr>
          <p:cNvCxnSpPr/>
          <p:nvPr/>
        </p:nvCxnSpPr>
        <p:spPr>
          <a:xfrm>
            <a:off x="4744723" y="4155873"/>
            <a:ext cx="1351277" cy="3500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8613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F7C4-4716-480D-82D9-2DA120A7C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593342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02B951C-7DB8-4058-B045-BF11392419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38" y="1425992"/>
            <a:ext cx="5697639" cy="254008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4B78FF-EE2B-41A5-88E8-C2B9115E5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7065" y="1530926"/>
            <a:ext cx="4964935" cy="508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3772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2D4C1-E924-4081-A19E-EE5961B4E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714528"/>
          </a:xfrm>
        </p:spPr>
        <p:txBody>
          <a:bodyPr/>
          <a:lstStyle/>
          <a:p>
            <a:r>
              <a:rPr lang="en-US" dirty="0"/>
              <a:t>Pivot table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4C5606-96B5-43D8-A7A3-3667F1A8DC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80" y="1497957"/>
            <a:ext cx="5028012" cy="250688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0E0DE9-721D-4C8E-988F-02ADDF72A5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747" y="4152520"/>
            <a:ext cx="7041928" cy="24150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288938-D827-424F-8DDA-913A8625F981}"/>
              </a:ext>
            </a:extLst>
          </p:cNvPr>
          <p:cNvSpPr txBox="1"/>
          <p:nvPr/>
        </p:nvSpPr>
        <p:spPr>
          <a:xfrm>
            <a:off x="0" y="5166911"/>
            <a:ext cx="40872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Recommendation is to </a:t>
            </a:r>
            <a:r>
              <a:rPr lang="en-US" b="1" dirty="0"/>
              <a:t>change the data to table first </a:t>
            </a:r>
            <a:r>
              <a:rPr lang="en-US" dirty="0"/>
              <a:t>before create pivot table </a:t>
            </a:r>
          </a:p>
        </p:txBody>
      </p:sp>
    </p:spTree>
    <p:extLst>
      <p:ext uri="{BB962C8B-B14F-4D97-AF65-F5344CB8AC3E}">
        <p14:creationId xmlns:p14="http://schemas.microsoft.com/office/powerpoint/2010/main" val="16199343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DCDD6-62AF-45BB-BE0C-533BC6607D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182" y="0"/>
            <a:ext cx="10593636" cy="912832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7B0F2C6-7842-4BBD-BE91-AAD91089AA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9182" y="912832"/>
            <a:ext cx="6020427" cy="2099415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D192F7A-A457-4624-BF12-71AFD08B5AA7}"/>
              </a:ext>
            </a:extLst>
          </p:cNvPr>
          <p:cNvCxnSpPr>
            <a:cxnSpLocks/>
          </p:cNvCxnSpPr>
          <p:nvPr/>
        </p:nvCxnSpPr>
        <p:spPr>
          <a:xfrm>
            <a:off x="6819609" y="2791909"/>
            <a:ext cx="15375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C215D1-EB97-4835-923E-1E735382393F}"/>
              </a:ext>
            </a:extLst>
          </p:cNvPr>
          <p:cNvSpPr txBox="1"/>
          <p:nvPr/>
        </p:nvSpPr>
        <p:spPr>
          <a:xfrm>
            <a:off x="8394853" y="2642914"/>
            <a:ext cx="1652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Numeric value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81410B-4E1A-4D01-9CC2-E3A641762DFE}"/>
              </a:ext>
            </a:extLst>
          </p:cNvPr>
          <p:cNvCxnSpPr>
            <a:cxnSpLocks/>
          </p:cNvCxnSpPr>
          <p:nvPr/>
        </p:nvCxnSpPr>
        <p:spPr>
          <a:xfrm flipV="1">
            <a:off x="5684702" y="1962539"/>
            <a:ext cx="2710151" cy="8293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AE42244-E322-401C-BB3F-2E3774676270}"/>
              </a:ext>
            </a:extLst>
          </p:cNvPr>
          <p:cNvSpPr txBox="1"/>
          <p:nvPr/>
        </p:nvSpPr>
        <p:spPr>
          <a:xfrm>
            <a:off x="8394853" y="1777873"/>
            <a:ext cx="2345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 Numeric value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995AABA-14F8-449C-962B-F7C710443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939" y="3845754"/>
            <a:ext cx="4202480" cy="2654198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3E1014C-47D2-4305-AB10-5EE42BCF38EE}"/>
              </a:ext>
            </a:extLst>
          </p:cNvPr>
          <p:cNvCxnSpPr>
            <a:cxnSpLocks/>
          </p:cNvCxnSpPr>
          <p:nvPr/>
        </p:nvCxnSpPr>
        <p:spPr>
          <a:xfrm>
            <a:off x="5212982" y="4167182"/>
            <a:ext cx="1386122" cy="2505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B3B98C5-1AAE-4310-92D8-7F1C7104E8AB}"/>
              </a:ext>
            </a:extLst>
          </p:cNvPr>
          <p:cNvSpPr txBox="1"/>
          <p:nvPr/>
        </p:nvSpPr>
        <p:spPr>
          <a:xfrm>
            <a:off x="6819609" y="4252512"/>
            <a:ext cx="35362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turn on/off Pivot Table Fields </a:t>
            </a:r>
          </a:p>
        </p:txBody>
      </p:sp>
    </p:spTree>
    <p:extLst>
      <p:ext uri="{BB962C8B-B14F-4D97-AF65-F5344CB8AC3E}">
        <p14:creationId xmlns:p14="http://schemas.microsoft.com/office/powerpoint/2010/main" val="20043727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9ACF-E8C6-4A2A-B69E-BFE6B09C2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86" y="365125"/>
            <a:ext cx="10844514" cy="780769"/>
          </a:xfrm>
        </p:spPr>
        <p:txBody>
          <a:bodyPr>
            <a:normAutofit fontScale="90000"/>
          </a:bodyPr>
          <a:lstStyle/>
          <a:p>
            <a:r>
              <a:rPr lang="en-US" dirty="0"/>
              <a:t>Dashboard (planning and layout an effective dashboard)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853AA0-6044-4154-AE6E-D356D19F28BA}"/>
              </a:ext>
            </a:extLst>
          </p:cNvPr>
          <p:cNvSpPr txBox="1"/>
          <p:nvPr/>
        </p:nvSpPr>
        <p:spPr>
          <a:xfrm>
            <a:off x="8703325" y="1817783"/>
            <a:ext cx="21152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Can only create until column s (need to aware)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635940C-0A37-472D-B44D-D0994CBF4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436" y="1269747"/>
            <a:ext cx="6015210" cy="2554599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9F39D907-1A00-46DD-A34E-48966929A11E}"/>
              </a:ext>
            </a:extLst>
          </p:cNvPr>
          <p:cNvCxnSpPr/>
          <p:nvPr/>
        </p:nvCxnSpPr>
        <p:spPr>
          <a:xfrm>
            <a:off x="6973677" y="1674564"/>
            <a:ext cx="1729648" cy="3194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A0B6776C-B5AF-4877-A574-1DE18E5BA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474" y="4388314"/>
            <a:ext cx="2677893" cy="2475195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698168-0EC8-473C-881C-B138767E8A76}"/>
              </a:ext>
            </a:extLst>
          </p:cNvPr>
          <p:cNvCxnSpPr/>
          <p:nvPr/>
        </p:nvCxnSpPr>
        <p:spPr>
          <a:xfrm>
            <a:off x="4381041" y="5442333"/>
            <a:ext cx="413499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2CEC7019-9C84-491C-B2F5-BB4C50F4A080}"/>
              </a:ext>
            </a:extLst>
          </p:cNvPr>
          <p:cNvSpPr txBox="1"/>
          <p:nvPr/>
        </p:nvSpPr>
        <p:spPr>
          <a:xfrm>
            <a:off x="8703325" y="5183436"/>
            <a:ext cx="2798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Change theme color</a:t>
            </a:r>
          </a:p>
        </p:txBody>
      </p:sp>
    </p:spTree>
    <p:extLst>
      <p:ext uri="{BB962C8B-B14F-4D97-AF65-F5344CB8AC3E}">
        <p14:creationId xmlns:p14="http://schemas.microsoft.com/office/powerpoint/2010/main" val="32464634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9FBB25-EAD3-49B4-BF61-7123E01BA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489" y="122056"/>
            <a:ext cx="10659737" cy="670461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50F784-9065-4F97-97EB-2A609DFDE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477" y="944841"/>
            <a:ext cx="5990863" cy="228343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E278C54-7F74-4CC6-B5D7-D4A4A2D47E81}"/>
              </a:ext>
            </a:extLst>
          </p:cNvPr>
          <p:cNvCxnSpPr/>
          <p:nvPr/>
        </p:nvCxnSpPr>
        <p:spPr>
          <a:xfrm flipV="1">
            <a:off x="6377651" y="2708476"/>
            <a:ext cx="1539433" cy="810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4F692A8-224D-48DC-916F-984F3EC02DCE}"/>
              </a:ext>
            </a:extLst>
          </p:cNvPr>
          <p:cNvSpPr txBox="1"/>
          <p:nvPr/>
        </p:nvSpPr>
        <p:spPr>
          <a:xfrm>
            <a:off x="7965195" y="2478795"/>
            <a:ext cx="2688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Select area and </a:t>
            </a:r>
          </a:p>
          <a:p>
            <a:r>
              <a:rPr lang="en-US" dirty="0"/>
              <a:t>     select shape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1F3B9EC-CF28-4CE1-A283-1B0DBBB52961}"/>
              </a:ext>
            </a:extLst>
          </p:cNvPr>
          <p:cNvCxnSpPr/>
          <p:nvPr/>
        </p:nvCxnSpPr>
        <p:spPr>
          <a:xfrm>
            <a:off x="2853369" y="2963537"/>
            <a:ext cx="52770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868020F-1A7F-42DF-BF8B-51F59F20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186" y="4639042"/>
            <a:ext cx="6310154" cy="1150994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21461AD-6294-4C90-927A-F885F76BB0AF}"/>
              </a:ext>
            </a:extLst>
          </p:cNvPr>
          <p:cNvCxnSpPr/>
          <p:nvPr/>
        </p:nvCxnSpPr>
        <p:spPr>
          <a:xfrm flipV="1">
            <a:off x="6687239" y="5246974"/>
            <a:ext cx="1641513" cy="1523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5D3E861-A9ED-40F2-AD09-3E3A8E5E64FC}"/>
              </a:ext>
            </a:extLst>
          </p:cNvPr>
          <p:cNvSpPr txBox="1"/>
          <p:nvPr/>
        </p:nvSpPr>
        <p:spPr>
          <a:xfrm>
            <a:off x="8404893" y="4999970"/>
            <a:ext cx="268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4) Select and drag the tile </a:t>
            </a:r>
          </a:p>
        </p:txBody>
      </p:sp>
    </p:spTree>
    <p:extLst>
      <p:ext uri="{BB962C8B-B14F-4D97-AF65-F5344CB8AC3E}">
        <p14:creationId xmlns:p14="http://schemas.microsoft.com/office/powerpoint/2010/main" val="427783338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F4E1F-5D6D-4BA1-9624-A76E93CFA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5"/>
            <a:ext cx="10648720" cy="725545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03A3122-A0E0-40BF-89FE-AAD0AEE55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080" y="1288854"/>
            <a:ext cx="6534230" cy="214014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A994DBF-5255-4D69-98DD-BE07FF46EA0B}"/>
              </a:ext>
            </a:extLst>
          </p:cNvPr>
          <p:cNvCxnSpPr/>
          <p:nvPr/>
        </p:nvCxnSpPr>
        <p:spPr>
          <a:xfrm>
            <a:off x="6238754" y="2372810"/>
            <a:ext cx="17940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9643345-DDA2-43D4-8C4B-A80244EBB956}"/>
              </a:ext>
            </a:extLst>
          </p:cNvPr>
          <p:cNvSpPr txBox="1"/>
          <p:nvPr/>
        </p:nvSpPr>
        <p:spPr>
          <a:xfrm>
            <a:off x="8108414" y="2159306"/>
            <a:ext cx="21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5) Shape fill black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4FD2DB-CD51-4A21-9A13-078EE1147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796" y="3881088"/>
            <a:ext cx="5141204" cy="2468459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4DD1D1C-76D6-4751-87C6-7A26E27AA316}"/>
              </a:ext>
            </a:extLst>
          </p:cNvPr>
          <p:cNvCxnSpPr/>
          <p:nvPr/>
        </p:nvCxnSpPr>
        <p:spPr>
          <a:xfrm flipV="1">
            <a:off x="5938092" y="6147412"/>
            <a:ext cx="2368626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75B64BB-5D4A-4D97-B6B3-47BE8E472215}"/>
              </a:ext>
            </a:extLst>
          </p:cNvPr>
          <p:cNvSpPr txBox="1"/>
          <p:nvPr/>
        </p:nvSpPr>
        <p:spPr>
          <a:xfrm>
            <a:off x="8306718" y="5929696"/>
            <a:ext cx="2137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6) No outline</a:t>
            </a:r>
          </a:p>
        </p:txBody>
      </p:sp>
    </p:spTree>
    <p:extLst>
      <p:ext uri="{BB962C8B-B14F-4D97-AF65-F5344CB8AC3E}">
        <p14:creationId xmlns:p14="http://schemas.microsoft.com/office/powerpoint/2010/main" val="119474956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67B62-25EF-4C98-9CE3-0B1B9725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" y="0"/>
            <a:ext cx="10692788" cy="758595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66552A-A9BE-46D1-8AE0-80A18B880B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5811" y="912773"/>
            <a:ext cx="5945931" cy="234103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972D679-5CD3-429A-947F-7F31062A3D9B}"/>
              </a:ext>
            </a:extLst>
          </p:cNvPr>
          <p:cNvCxnSpPr/>
          <p:nvPr/>
        </p:nvCxnSpPr>
        <p:spPr>
          <a:xfrm flipV="1">
            <a:off x="1134319" y="1273215"/>
            <a:ext cx="6562846" cy="46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DDD1772-55D4-4FAD-8007-918A33ECE73E}"/>
              </a:ext>
            </a:extLst>
          </p:cNvPr>
          <p:cNvSpPr txBox="1"/>
          <p:nvPr/>
        </p:nvSpPr>
        <p:spPr>
          <a:xfrm>
            <a:off x="7810959" y="1079653"/>
            <a:ext cx="3246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7) Can put icon as well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8FE6C01-6102-4E97-A3E4-C3E852FE1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84" y="3682660"/>
            <a:ext cx="5839358" cy="287827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4A42F0C-D1C6-46B7-A286-348C81DD0C95}"/>
              </a:ext>
            </a:extLst>
          </p:cNvPr>
          <p:cNvCxnSpPr/>
          <p:nvPr/>
        </p:nvCxnSpPr>
        <p:spPr>
          <a:xfrm flipV="1">
            <a:off x="6701742" y="5244029"/>
            <a:ext cx="1109217" cy="154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74FE99-DD7A-4DDA-9558-AEBAF659F0F8}"/>
              </a:ext>
            </a:extLst>
          </p:cNvPr>
          <p:cNvSpPr txBox="1"/>
          <p:nvPr/>
        </p:nvSpPr>
        <p:spPr>
          <a:xfrm>
            <a:off x="7872237" y="4936600"/>
            <a:ext cx="3246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8) To move the chart : select chart and click “Move Chart” Under Design tab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DD0515-8382-4091-930D-B4F0EDB1CD1A}"/>
              </a:ext>
            </a:extLst>
          </p:cNvPr>
          <p:cNvSpPr txBox="1"/>
          <p:nvPr/>
        </p:nvSpPr>
        <p:spPr>
          <a:xfrm>
            <a:off x="7872237" y="5911591"/>
            <a:ext cx="324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9) Select the worksheet you want to insert to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B4711DE-0F0A-4230-9F79-D88A4558C666}"/>
              </a:ext>
            </a:extLst>
          </p:cNvPr>
          <p:cNvCxnSpPr/>
          <p:nvPr/>
        </p:nvCxnSpPr>
        <p:spPr>
          <a:xfrm>
            <a:off x="3360145" y="5911591"/>
            <a:ext cx="4512092" cy="180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81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65D91-7996-44D8-A11F-89094715F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MID(returns a specific number of characters starting at a </a:t>
            </a:r>
            <a:r>
              <a:rPr lang="en-US" dirty="0" err="1"/>
              <a:t>specifiedposition</a:t>
            </a:r>
            <a:r>
              <a:rPr lang="en-US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98B068D-1C9A-4498-99FD-BAE00D4E0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2720" y="2620916"/>
            <a:ext cx="6375710" cy="3147194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FCFD3F-08D6-4481-B7A4-A49AF8EE3176}"/>
              </a:ext>
            </a:extLst>
          </p:cNvPr>
          <p:cNvCxnSpPr/>
          <p:nvPr/>
        </p:nvCxnSpPr>
        <p:spPr>
          <a:xfrm flipV="1">
            <a:off x="4606724" y="2349661"/>
            <a:ext cx="347241" cy="497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0D68446-EC3C-433C-915E-76678874F52D}"/>
              </a:ext>
            </a:extLst>
          </p:cNvPr>
          <p:cNvSpPr txBox="1"/>
          <p:nvPr/>
        </p:nvSpPr>
        <p:spPr>
          <a:xfrm>
            <a:off x="4461830" y="1931291"/>
            <a:ext cx="3106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Start position from cell G2,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76CD66A-C218-4700-B4A2-A00F4B604E6F}"/>
              </a:ext>
            </a:extLst>
          </p:cNvPr>
          <p:cNvCxnSpPr>
            <a:cxnSpLocks/>
          </p:cNvCxnSpPr>
          <p:nvPr/>
        </p:nvCxnSpPr>
        <p:spPr>
          <a:xfrm flipV="1">
            <a:off x="4780344" y="2620916"/>
            <a:ext cx="1234865" cy="275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A962C09-F61E-4E02-9DF4-A427E5B23386}"/>
              </a:ext>
            </a:extLst>
          </p:cNvPr>
          <p:cNvSpPr txBox="1"/>
          <p:nvPr/>
        </p:nvSpPr>
        <p:spPr>
          <a:xfrm>
            <a:off x="6015209" y="2436250"/>
            <a:ext cx="31067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 characters we want to get</a:t>
            </a:r>
          </a:p>
        </p:txBody>
      </p:sp>
    </p:spTree>
    <p:extLst>
      <p:ext uri="{BB962C8B-B14F-4D97-AF65-F5344CB8AC3E}">
        <p14:creationId xmlns:p14="http://schemas.microsoft.com/office/powerpoint/2010/main" val="2195022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5B6DD-3056-41DD-8B29-C437DEF5C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1533" y="39339"/>
            <a:ext cx="10515600" cy="747579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F7834-53BF-4079-B2D5-A0D9D68B74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5431" y="918797"/>
            <a:ext cx="3080194" cy="3231117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64E8857-E71D-420C-8BF6-524D5FCDE66C}"/>
              </a:ext>
            </a:extLst>
          </p:cNvPr>
          <p:cNvCxnSpPr>
            <a:cxnSpLocks/>
          </p:cNvCxnSpPr>
          <p:nvPr/>
        </p:nvCxnSpPr>
        <p:spPr>
          <a:xfrm>
            <a:off x="2423710" y="2981527"/>
            <a:ext cx="2324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8104905-B1A3-4289-9DE6-A7C0968D5E9D}"/>
              </a:ext>
            </a:extLst>
          </p:cNvPr>
          <p:cNvSpPr txBox="1"/>
          <p:nvPr/>
        </p:nvSpPr>
        <p:spPr>
          <a:xfrm>
            <a:off x="4921033" y="2652065"/>
            <a:ext cx="32774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map data: put cursor in the dataset and select “Filled Map” under Insert tab map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1822E9D-8EB8-42F4-8471-F7AD97CD3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822" y="4493079"/>
            <a:ext cx="6253909" cy="2168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2408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B03BF-89D4-435E-B21C-F2D2CB1350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04359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22247B-EC00-4E46-81F3-16B4BF93D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140" y="1435102"/>
            <a:ext cx="5091022" cy="48990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8A092FD-DF03-407B-9E75-7B38AC664126}"/>
              </a:ext>
            </a:extLst>
          </p:cNvPr>
          <p:cNvCxnSpPr/>
          <p:nvPr/>
        </p:nvCxnSpPr>
        <p:spPr>
          <a:xfrm>
            <a:off x="1840375" y="1562582"/>
            <a:ext cx="52780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2752087-7DB5-47F9-9186-6779DF591CF9}"/>
              </a:ext>
            </a:extLst>
          </p:cNvPr>
          <p:cNvSpPr txBox="1"/>
          <p:nvPr/>
        </p:nvSpPr>
        <p:spPr>
          <a:xfrm>
            <a:off x="7271133" y="1435102"/>
            <a:ext cx="239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“</a:t>
            </a:r>
            <a:r>
              <a:rPr lang="en-US" dirty="0" err="1"/>
              <a:t>nofill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798061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0A9E0-C1EC-43B5-9815-DA834780D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 (responsive infographics)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45CEB4F-D486-4E6E-A264-84207B2B26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48" y="1530582"/>
            <a:ext cx="5164333" cy="208071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408292-EFF5-4ADC-934B-2D4705FE16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492" y="1192193"/>
            <a:ext cx="3179849" cy="175603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448FC6A-31A4-4B29-97D4-6F8F291D5786}"/>
              </a:ext>
            </a:extLst>
          </p:cNvPr>
          <p:cNvCxnSpPr/>
          <p:nvPr/>
        </p:nvCxnSpPr>
        <p:spPr>
          <a:xfrm>
            <a:off x="5602147" y="2419109"/>
            <a:ext cx="305571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DAE0FCF-4785-495E-A441-D2E13E579667}"/>
              </a:ext>
            </a:extLst>
          </p:cNvPr>
          <p:cNvSpPr txBox="1"/>
          <p:nvPr/>
        </p:nvSpPr>
        <p:spPr>
          <a:xfrm>
            <a:off x="9818031" y="1700879"/>
            <a:ext cx="20381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sparkline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3D9CB2A-368A-4FFE-8A38-0DC6099CE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6254" y="3899998"/>
            <a:ext cx="2494228" cy="2854839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89F7DF-341E-443A-8A12-AAC64B08EB0E}"/>
              </a:ext>
            </a:extLst>
          </p:cNvPr>
          <p:cNvCxnSpPr>
            <a:stCxn id="12" idx="3"/>
          </p:cNvCxnSpPr>
          <p:nvPr/>
        </p:nvCxnSpPr>
        <p:spPr>
          <a:xfrm>
            <a:off x="3580482" y="5327418"/>
            <a:ext cx="25155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E1610E1-A3B4-481B-8BC6-E1C3B46CCEC4}"/>
              </a:ext>
            </a:extLst>
          </p:cNvPr>
          <p:cNvSpPr txBox="1"/>
          <p:nvPr/>
        </p:nvSpPr>
        <p:spPr>
          <a:xfrm>
            <a:off x="6252492" y="5100810"/>
            <a:ext cx="47643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Copy and paste the newly created sparkline to dashboard (‘copy linked picture’ so that if the original chart change, the dashboard will follow the change as well)</a:t>
            </a:r>
          </a:p>
        </p:txBody>
      </p:sp>
    </p:spTree>
    <p:extLst>
      <p:ext uri="{BB962C8B-B14F-4D97-AF65-F5344CB8AC3E}">
        <p14:creationId xmlns:p14="http://schemas.microsoft.com/office/powerpoint/2010/main" val="86001345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7B138-8F4D-47BC-93D0-D1E66C296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542" y="0"/>
            <a:ext cx="10515600" cy="824697"/>
          </a:xfrm>
        </p:spPr>
        <p:txBody>
          <a:bodyPr/>
          <a:lstStyle/>
          <a:p>
            <a:r>
              <a:rPr lang="en-US" dirty="0"/>
              <a:t>continue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9350C-3F17-4BB9-B9F2-FD7F234D0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542" y="824697"/>
            <a:ext cx="10858041" cy="4987141"/>
          </a:xfrm>
        </p:spPr>
        <p:txBody>
          <a:bodyPr/>
          <a:lstStyle/>
          <a:p>
            <a:r>
              <a:rPr lang="en-US" dirty="0"/>
              <a:t>To use slicer (slicer needs to link pivot chart)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936C6F-501F-4136-A709-ED221CB34C8A}"/>
              </a:ext>
            </a:extLst>
          </p:cNvPr>
          <p:cNvSpPr txBox="1"/>
          <p:nvPr/>
        </p:nvSpPr>
        <p:spPr>
          <a:xfrm>
            <a:off x="7216048" y="2389092"/>
            <a:ext cx="3205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“Insert Timeline” under “</a:t>
            </a:r>
            <a:r>
              <a:rPr lang="en-US" dirty="0" err="1"/>
              <a:t>pivotChart</a:t>
            </a:r>
            <a:r>
              <a:rPr lang="en-US" dirty="0"/>
              <a:t> Analyze”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4AB8EB-935E-4556-B254-D147698DD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57" y="1451090"/>
            <a:ext cx="4306396" cy="227261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7C81876-2FEE-4B46-89DA-9E52020425BF}"/>
              </a:ext>
            </a:extLst>
          </p:cNvPr>
          <p:cNvCxnSpPr/>
          <p:nvPr/>
        </p:nvCxnSpPr>
        <p:spPr>
          <a:xfrm>
            <a:off x="2247441" y="2181962"/>
            <a:ext cx="4869455" cy="207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D74C38E-D038-4257-84BA-5AE8B99CF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417" y="4268415"/>
            <a:ext cx="2642395" cy="239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47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006C-79E3-4E55-BCE6-FB1C32813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557" y="98711"/>
            <a:ext cx="10990243" cy="582326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3C92EA-1E70-4781-817A-B102B93111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212" y="1066515"/>
            <a:ext cx="6685264" cy="2738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AF718C-67E0-49E1-BA46-BF521391B8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12" y="3962713"/>
            <a:ext cx="4138834" cy="275254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4A93046-CE3B-4BD7-A0AC-00FF488FB65A}"/>
              </a:ext>
            </a:extLst>
          </p:cNvPr>
          <p:cNvCxnSpPr/>
          <p:nvPr/>
        </p:nvCxnSpPr>
        <p:spPr>
          <a:xfrm>
            <a:off x="3703899" y="5278056"/>
            <a:ext cx="30325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97C5BB1-D54B-4877-8133-E8F98DA01016}"/>
              </a:ext>
            </a:extLst>
          </p:cNvPr>
          <p:cNvSpPr txBox="1"/>
          <p:nvPr/>
        </p:nvSpPr>
        <p:spPr>
          <a:xfrm>
            <a:off x="6830458" y="5089793"/>
            <a:ext cx="3029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They share the same dataset, so we can select all of them</a:t>
            </a:r>
          </a:p>
        </p:txBody>
      </p:sp>
    </p:spTree>
    <p:extLst>
      <p:ext uri="{BB962C8B-B14F-4D97-AF65-F5344CB8AC3E}">
        <p14:creationId xmlns:p14="http://schemas.microsoft.com/office/powerpoint/2010/main" val="186068473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51BFC-1A18-41FF-906A-18653A327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47EB2-ED62-4360-A435-07E26D8E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598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5AF69-1B30-42E0-8F5A-E030558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(find one text value within another text value)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A98B505C-A51A-4838-A630-A5FFEE295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549" y="2490720"/>
            <a:ext cx="7410450" cy="3219450"/>
          </a:xfr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15BCE9-CE7A-43FD-B37C-C6994996DC4C}"/>
              </a:ext>
            </a:extLst>
          </p:cNvPr>
          <p:cNvCxnSpPr>
            <a:cxnSpLocks/>
          </p:cNvCxnSpPr>
          <p:nvPr/>
        </p:nvCxnSpPr>
        <p:spPr>
          <a:xfrm flipV="1">
            <a:off x="6665205" y="1531346"/>
            <a:ext cx="1806766" cy="98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A76BAE9-69E8-4CFC-8449-E48FC9358545}"/>
              </a:ext>
            </a:extLst>
          </p:cNvPr>
          <p:cNvSpPr txBox="1"/>
          <p:nvPr/>
        </p:nvSpPr>
        <p:spPr>
          <a:xfrm>
            <a:off x="8471971" y="1195525"/>
            <a:ext cx="32499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purpose of it is to find the position of the second hyphen</a:t>
            </a:r>
          </a:p>
          <a:p>
            <a:endParaRPr lang="en-US" dirty="0"/>
          </a:p>
          <a:p>
            <a:r>
              <a:rPr lang="en-US" dirty="0"/>
              <a:t>4 means it start from position 4 (so that to skip the first hyphen)</a:t>
            </a:r>
          </a:p>
          <a:p>
            <a:endParaRPr lang="en-US" dirty="0"/>
          </a:p>
          <a:p>
            <a:r>
              <a:rPr lang="en-US" dirty="0"/>
              <a:t>Need to minus 4 because we only need “Sydney” which is 6 characters. 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2F44DAC-5AD5-488F-AF80-929E7BCCF53D}"/>
              </a:ext>
            </a:extLst>
          </p:cNvPr>
          <p:cNvCxnSpPr>
            <a:cxnSpLocks/>
          </p:cNvCxnSpPr>
          <p:nvPr/>
        </p:nvCxnSpPr>
        <p:spPr>
          <a:xfrm flipV="1">
            <a:off x="6786390" y="2258458"/>
            <a:ext cx="1773716" cy="5984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0EA90E3-36E6-4B03-A329-2CD553437A79}"/>
              </a:ext>
            </a:extLst>
          </p:cNvPr>
          <p:cNvCxnSpPr>
            <a:cxnSpLocks/>
          </p:cNvCxnSpPr>
          <p:nvPr/>
        </p:nvCxnSpPr>
        <p:spPr>
          <a:xfrm>
            <a:off x="7006728" y="2856909"/>
            <a:ext cx="1340271" cy="1198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5932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3A508-0014-413A-975C-BAEA12607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LEN (Return the number of characters in a text string)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4326AF-8AB8-4F61-9DAA-515953AC41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9165"/>
            <a:ext cx="10515600" cy="2624258"/>
          </a:xfrm>
        </p:spPr>
      </p:pic>
    </p:spTree>
    <p:extLst>
      <p:ext uri="{BB962C8B-B14F-4D97-AF65-F5344CB8AC3E}">
        <p14:creationId xmlns:p14="http://schemas.microsoft.com/office/powerpoint/2010/main" val="1793487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DF89B-5C43-4961-A554-6E00590B8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Clean (strips non-printable characters from text)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58BF842-E901-4DE0-BA9A-175E96142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586" y="1968844"/>
            <a:ext cx="6516553" cy="4231647"/>
          </a:xfrm>
        </p:spPr>
      </p:pic>
    </p:spTree>
    <p:extLst>
      <p:ext uri="{BB962C8B-B14F-4D97-AF65-F5344CB8AC3E}">
        <p14:creationId xmlns:p14="http://schemas.microsoft.com/office/powerpoint/2010/main" val="12984829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34941</TotalTime>
  <Words>1366</Words>
  <Application>Microsoft Office PowerPoint</Application>
  <PresentationFormat>Widescreen</PresentationFormat>
  <Paragraphs>183</Paragraphs>
  <Slides>65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Calibri</vt:lpstr>
      <vt:lpstr>Calibri Light</vt:lpstr>
      <vt:lpstr>Office Theme</vt:lpstr>
      <vt:lpstr>Excel Data analysis Basic</vt:lpstr>
      <vt:lpstr>Concatenate function (joins text together) </vt:lpstr>
      <vt:lpstr>Concat Operator (concatenate djacent elements)</vt:lpstr>
      <vt:lpstr>TEXTJOIN (advanced options in combing cells)</vt:lpstr>
      <vt:lpstr>LEFT(Returns the leftmost characters from a text value)</vt:lpstr>
      <vt:lpstr>MID(returns a specific number of characters starting at a specifiedposition)</vt:lpstr>
      <vt:lpstr>Find (find one text value within another text value)</vt:lpstr>
      <vt:lpstr>LEN (Return the number of characters in a text string)</vt:lpstr>
      <vt:lpstr>Clean (strips non-printable characters from text)</vt:lpstr>
      <vt:lpstr>Trim (removes extra spaces from text)</vt:lpstr>
      <vt:lpstr>Change case</vt:lpstr>
      <vt:lpstr>Substitute </vt:lpstr>
      <vt:lpstr>Value (convert text to a numerical value)</vt:lpstr>
      <vt:lpstr>Text(convert and return date as plain text)</vt:lpstr>
      <vt:lpstr>Now &amp; TODAY function</vt:lpstr>
      <vt:lpstr>Date (convert text to date)</vt:lpstr>
      <vt:lpstr>WORKDAY</vt:lpstr>
      <vt:lpstr>Workday.intl</vt:lpstr>
      <vt:lpstr>Networkdays (return the number of whole working days between a start/end date)</vt:lpstr>
      <vt:lpstr>EOMONTH(date of last day of particular month)</vt:lpstr>
      <vt:lpstr>Absolute Referencing (A cell reference that always fixed )</vt:lpstr>
      <vt:lpstr>Name Range</vt:lpstr>
      <vt:lpstr>Ways of define name range</vt:lpstr>
      <vt:lpstr>SUMIFS(Sums cells that match multiple criteria)</vt:lpstr>
      <vt:lpstr>Data Validation (Drop down )</vt:lpstr>
      <vt:lpstr>How to sort based on multiple criteria</vt:lpstr>
      <vt:lpstr>Slicer (visual element used to apply filters to tables)</vt:lpstr>
      <vt:lpstr>If </vt:lpstr>
      <vt:lpstr>Vlookup (references a vertical table to find and return values)</vt:lpstr>
      <vt:lpstr>Vlookup match 2 tables</vt:lpstr>
      <vt:lpstr>Xlook up match columns</vt:lpstr>
      <vt:lpstr>Conditional formatting</vt:lpstr>
      <vt:lpstr>Horizontal bar </vt:lpstr>
      <vt:lpstr>Highlight top/bottom 10</vt:lpstr>
      <vt:lpstr>Highlight in the picture </vt:lpstr>
      <vt:lpstr>continue</vt:lpstr>
      <vt:lpstr>Sparkline (tiny chart in worksheet cell)</vt:lpstr>
      <vt:lpstr>Chart  </vt:lpstr>
      <vt:lpstr>Chart (add line chart to column chart)</vt:lpstr>
      <vt:lpstr>Pie charts and doughnuts</vt:lpstr>
      <vt:lpstr>doughnuts</vt:lpstr>
      <vt:lpstr>Line charts and trendlines</vt:lpstr>
      <vt:lpstr>trendlines</vt:lpstr>
      <vt:lpstr>Scatter &amp; bubble chart</vt:lpstr>
      <vt:lpstr>Bubble chart</vt:lpstr>
      <vt:lpstr>Bubble chart continue…</vt:lpstr>
      <vt:lpstr>Sunburst chart for hierarchical data </vt:lpstr>
      <vt:lpstr>Custom chart &amp; animation with Macro</vt:lpstr>
      <vt:lpstr>Continue..</vt:lpstr>
      <vt:lpstr>Continue</vt:lpstr>
      <vt:lpstr>Continue</vt:lpstr>
      <vt:lpstr>Continue</vt:lpstr>
      <vt:lpstr>Continue</vt:lpstr>
      <vt:lpstr>Pivot table</vt:lpstr>
      <vt:lpstr>Continue…</vt:lpstr>
      <vt:lpstr>Dashboard (planning and layout an effective dashboard)</vt:lpstr>
      <vt:lpstr>Continue…</vt:lpstr>
      <vt:lpstr>Continue…</vt:lpstr>
      <vt:lpstr>Continue…</vt:lpstr>
      <vt:lpstr>continue</vt:lpstr>
      <vt:lpstr>Continue.</vt:lpstr>
      <vt:lpstr>Continue (responsive infographics)</vt:lpstr>
      <vt:lpstr>continue</vt:lpstr>
      <vt:lpstr>continue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Liu, Xu</dc:creator>
  <cp:lastModifiedBy>Liu, Xu</cp:lastModifiedBy>
  <cp:revision>178</cp:revision>
  <dcterms:created xsi:type="dcterms:W3CDTF">2021-11-24T02:26:40Z</dcterms:created>
  <dcterms:modified xsi:type="dcterms:W3CDTF">2022-01-19T23:34:06Z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2021-12-24T00:48:27Z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ad8a4c2d-cacc-4b78-abd6-b7aa86b6c2b3</vt:lpwstr>
  </property>
  <property fmtid="{D5CDD505-2E9C-101B-9397-08002B2CF9AE}" pid="8" name="MSIP_Label_64e4cbe8-b4f6-45dc-bcba-6123dfd2d8bf_ContentBits">
    <vt:lpwstr>0</vt:lpwstr>
  </property>
</Properties>
</file>